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7"/>
  </p:notesMasterIdLst>
  <p:sldIdLst>
    <p:sldId id="257" r:id="rId6"/>
    <p:sldId id="574" r:id="rId7"/>
    <p:sldId id="620" r:id="rId8"/>
    <p:sldId id="613" r:id="rId9"/>
    <p:sldId id="623" r:id="rId10"/>
    <p:sldId id="619" r:id="rId11"/>
    <p:sldId id="614" r:id="rId12"/>
    <p:sldId id="616" r:id="rId13"/>
    <p:sldId id="615" r:id="rId14"/>
    <p:sldId id="622" r:id="rId15"/>
    <p:sldId id="287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E5E3"/>
    <a:srgbClr val="D2B3FF"/>
    <a:srgbClr val="B9DCFF"/>
    <a:srgbClr val="95642F"/>
    <a:srgbClr val="003CA0"/>
    <a:srgbClr val="D9ECFF"/>
    <a:srgbClr val="B3D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tags" Target="tags/tag1.xml" /><Relationship Id="rId3" Type="http://schemas.openxmlformats.org/officeDocument/2006/relationships/customXml" Target="../customXml/item3.xml" /><Relationship Id="rId21" Type="http://schemas.openxmlformats.org/officeDocument/2006/relationships/theme" Target="theme/theme1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notesMaster" Target="notesMasters/notes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1.xml" /><Relationship Id="rId15" Type="http://schemas.openxmlformats.org/officeDocument/2006/relationships/slide" Target="slides/slide10.xml" /><Relationship Id="rId10" Type="http://schemas.openxmlformats.org/officeDocument/2006/relationships/slide" Target="slides/slide5.xml" /><Relationship Id="rId19" Type="http://schemas.openxmlformats.org/officeDocument/2006/relationships/presProps" Target="presProps.xml" /><Relationship Id="rId4" Type="http://schemas.openxmlformats.org/officeDocument/2006/relationships/customXml" Target="../customXml/item4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9DE09-5A40-4F47-BF49-0B21D5A48A75}" type="doc">
      <dgm:prSet loTypeId="urn:microsoft.com/office/officeart/2005/8/layout/hProcess9" loCatId="process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D916623-5B91-40E8-BC27-B02AE739892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 sz="1600" dirty="0">
            <a:solidFill>
              <a:schemeClr val="tx1"/>
            </a:solidFill>
          </a:endParaRPr>
        </a:p>
        <a:p>
          <a:r>
            <a:rPr lang="ru-RU" sz="1600" b="1" dirty="0">
              <a:solidFill>
                <a:srgbClr val="003CA0"/>
              </a:solidFill>
            </a:rPr>
            <a:t>ОРИМ</a:t>
          </a:r>
        </a:p>
        <a:p>
          <a:r>
            <a:rPr lang="ru-RU" sz="1800" dirty="0">
              <a:solidFill>
                <a:srgbClr val="003CA0"/>
              </a:solidFill>
            </a:rPr>
            <a:t>Проект преобразования</a:t>
          </a:r>
          <a:endParaRPr lang="de-CH" sz="1800" dirty="0">
            <a:solidFill>
              <a:srgbClr val="003CA0"/>
            </a:solidFill>
          </a:endParaRPr>
        </a:p>
      </dgm:t>
    </dgm:pt>
    <dgm:pt modelId="{7050DD5B-F83F-40AF-A638-1FB995EB3CDB}" type="parTrans" cxnId="{84C1407E-146E-4360-A467-187DDD3ADC29}">
      <dgm:prSet/>
      <dgm:spPr/>
      <dgm:t>
        <a:bodyPr/>
        <a:lstStyle/>
        <a:p>
          <a:endParaRPr lang="de-CH"/>
        </a:p>
      </dgm:t>
    </dgm:pt>
    <dgm:pt modelId="{274AE1C3-1292-45AE-B48A-4D05BBEBF8EA}" type="sibTrans" cxnId="{84C1407E-146E-4360-A467-187DDD3ADC29}">
      <dgm:prSet/>
      <dgm:spPr/>
      <dgm:t>
        <a:bodyPr/>
        <a:lstStyle/>
        <a:p>
          <a:endParaRPr lang="de-CH"/>
        </a:p>
      </dgm:t>
    </dgm:pt>
    <dgm:pt modelId="{0A8DF4D0-BB03-4D14-9549-02657C2248BE}">
      <dgm:prSet phldrT="[Text]" custT="1"/>
      <dgm:spPr>
        <a:solidFill>
          <a:srgbClr val="FD745D"/>
        </a:solidFill>
      </dgm:spPr>
      <dgm:t>
        <a:bodyPr/>
        <a:lstStyle/>
        <a:p>
          <a:endParaRPr lang="en-US" sz="1800" b="1" dirty="0"/>
        </a:p>
        <a:p>
          <a:endParaRPr lang="en-US" sz="1800" b="1" dirty="0"/>
        </a:p>
        <a:p>
          <a:r>
            <a:rPr lang="ru-RU" sz="1800" b="1" dirty="0"/>
            <a:t>Расчетная</a:t>
          </a:r>
          <a:endParaRPr lang="en-US" sz="1800" b="1" dirty="0"/>
        </a:p>
        <a:p>
          <a:r>
            <a:rPr lang="ru-RU" sz="1800" b="1" dirty="0"/>
            <a:t>модель</a:t>
          </a:r>
        </a:p>
        <a:p>
          <a:endParaRPr lang="de-CH" sz="3600" dirty="0"/>
        </a:p>
      </dgm:t>
    </dgm:pt>
    <dgm:pt modelId="{77A74561-81CF-4D18-8BCB-FA777BCF0A2F}" type="parTrans" cxnId="{888FEFC2-4D42-4D70-A69F-54A57406B7A8}">
      <dgm:prSet/>
      <dgm:spPr/>
      <dgm:t>
        <a:bodyPr/>
        <a:lstStyle/>
        <a:p>
          <a:endParaRPr lang="ru-RU"/>
        </a:p>
      </dgm:t>
    </dgm:pt>
    <dgm:pt modelId="{E7AD0CCE-1AC9-4DEB-A96D-1A74A4E665CA}" type="sibTrans" cxnId="{888FEFC2-4D42-4D70-A69F-54A57406B7A8}">
      <dgm:prSet/>
      <dgm:spPr/>
      <dgm:t>
        <a:bodyPr/>
        <a:lstStyle/>
        <a:p>
          <a:endParaRPr lang="ru-RU"/>
        </a:p>
      </dgm:t>
    </dgm:pt>
    <dgm:pt modelId="{BE15C810-4CD3-495F-95AF-1D0AB9F4A619}">
      <dgm:prSet phldrT="[Text]" custT="1"/>
      <dgm:spPr>
        <a:solidFill>
          <a:srgbClr val="0070C0"/>
        </a:solidFill>
      </dgm:spPr>
      <dgm:t>
        <a:bodyPr/>
        <a:lstStyle/>
        <a:p>
          <a:r>
            <a:rPr lang="ru-RU" sz="1800" b="1" dirty="0"/>
            <a:t>Информационная модель ЕЭС</a:t>
          </a:r>
          <a:endParaRPr lang="de-CH" sz="1800" b="1" dirty="0"/>
        </a:p>
      </dgm:t>
    </dgm:pt>
    <dgm:pt modelId="{0C065DF3-1AD4-4719-BE95-DDF4E5AAA2BB}" type="parTrans" cxnId="{D5ABEB70-2149-4788-9413-C84DAFE36721}">
      <dgm:prSet/>
      <dgm:spPr/>
      <dgm:t>
        <a:bodyPr/>
        <a:lstStyle/>
        <a:p>
          <a:endParaRPr lang="ru-RU"/>
        </a:p>
      </dgm:t>
    </dgm:pt>
    <dgm:pt modelId="{1E30A990-94A2-43FA-B9B4-6E95616DB018}" type="sibTrans" cxnId="{D5ABEB70-2149-4788-9413-C84DAFE36721}">
      <dgm:prSet/>
      <dgm:spPr/>
      <dgm:t>
        <a:bodyPr/>
        <a:lstStyle/>
        <a:p>
          <a:endParaRPr lang="ru-RU"/>
        </a:p>
      </dgm:t>
    </dgm:pt>
    <dgm:pt modelId="{630D5C04-8A91-4B29-8037-00430DD6CAEE}">
      <dgm:prSet phldrT="[Text]" custT="1"/>
      <dgm:spPr>
        <a:solidFill>
          <a:srgbClr val="92D050"/>
        </a:solidFill>
      </dgm:spPr>
      <dgm:t>
        <a:bodyPr/>
        <a:lstStyle/>
        <a:p>
          <a:endParaRPr lang="ru-RU" sz="1500" dirty="0"/>
        </a:p>
        <a:p>
          <a:endParaRPr lang="ru-RU" sz="1500" dirty="0"/>
        </a:p>
        <a:p>
          <a:endParaRPr lang="en-US" sz="1800" b="1" dirty="0"/>
        </a:p>
        <a:p>
          <a:r>
            <a:rPr lang="ru-RU" sz="1800" b="1" dirty="0"/>
            <a:t>Расчетная модель</a:t>
          </a:r>
        </a:p>
        <a:p>
          <a:r>
            <a:rPr lang="ru-RU" sz="1800" b="1" dirty="0"/>
            <a:t> + </a:t>
          </a:r>
        </a:p>
        <a:p>
          <a:r>
            <a:rPr lang="ru-RU" sz="1800" b="1" dirty="0"/>
            <a:t>Режимная модификация</a:t>
          </a:r>
        </a:p>
      </dgm:t>
    </dgm:pt>
    <dgm:pt modelId="{B2AB79B7-F7B0-4F09-9FDE-619A28AD34E3}" type="parTrans" cxnId="{2780F132-8B39-46A2-A440-9E74C8893AF9}">
      <dgm:prSet/>
      <dgm:spPr/>
      <dgm:t>
        <a:bodyPr/>
        <a:lstStyle/>
        <a:p>
          <a:endParaRPr lang="ru-RU"/>
        </a:p>
      </dgm:t>
    </dgm:pt>
    <dgm:pt modelId="{2078E4CE-D90C-426B-9E6B-09DF655F55D4}" type="sibTrans" cxnId="{2780F132-8B39-46A2-A440-9E74C8893AF9}">
      <dgm:prSet/>
      <dgm:spPr/>
      <dgm:t>
        <a:bodyPr/>
        <a:lstStyle/>
        <a:p>
          <a:endParaRPr lang="ru-RU"/>
        </a:p>
      </dgm:t>
    </dgm:pt>
    <dgm:pt modelId="{3167201B-18CE-4F30-A781-0F4698995DE4}" type="pres">
      <dgm:prSet presAssocID="{2939DE09-5A40-4F47-BF49-0B21D5A48A75}" presName="CompostProcess" presStyleCnt="0">
        <dgm:presLayoutVars>
          <dgm:dir/>
          <dgm:resizeHandles val="exact"/>
        </dgm:presLayoutVars>
      </dgm:prSet>
      <dgm:spPr/>
    </dgm:pt>
    <dgm:pt modelId="{20B95D6B-8107-4A6B-B48F-1AD35FA9582E}" type="pres">
      <dgm:prSet presAssocID="{2939DE09-5A40-4F47-BF49-0B21D5A48A75}" presName="arrow" presStyleLbl="bgShp" presStyleIdx="0" presStyleCnt="1" custScaleX="117647" custLinFactNeighborX="-10102"/>
      <dgm:spPr/>
    </dgm:pt>
    <dgm:pt modelId="{C27C1A10-23EB-4424-A5B1-5A14ED27A43D}" type="pres">
      <dgm:prSet presAssocID="{2939DE09-5A40-4F47-BF49-0B21D5A48A75}" presName="linearProcess" presStyleCnt="0"/>
      <dgm:spPr/>
    </dgm:pt>
    <dgm:pt modelId="{144BD15E-DBED-4AE3-8133-47C23D77E8DA}" type="pres">
      <dgm:prSet presAssocID="{BE15C810-4CD3-495F-95AF-1D0AB9F4A619}" presName="textNode" presStyleLbl="node1" presStyleIdx="0" presStyleCnt="4" custLinFactNeighborX="35836" custLinFactNeighborY="-3255">
        <dgm:presLayoutVars>
          <dgm:bulletEnabled val="1"/>
        </dgm:presLayoutVars>
      </dgm:prSet>
      <dgm:spPr/>
    </dgm:pt>
    <dgm:pt modelId="{64423701-CC6B-40FB-BEC4-020EAD7014A0}" type="pres">
      <dgm:prSet presAssocID="{1E30A990-94A2-43FA-B9B4-6E95616DB018}" presName="sibTrans" presStyleCnt="0"/>
      <dgm:spPr/>
    </dgm:pt>
    <dgm:pt modelId="{E344FE29-7FD0-43B0-B27B-ED68A832FC3F}" type="pres">
      <dgm:prSet presAssocID="{3D916623-5B91-40E8-BC27-B02AE7398926}" presName="textNode" presStyleLbl="node1" presStyleIdx="1" presStyleCnt="4" custLinFactNeighborY="-1814">
        <dgm:presLayoutVars>
          <dgm:bulletEnabled val="1"/>
        </dgm:presLayoutVars>
      </dgm:prSet>
      <dgm:spPr/>
    </dgm:pt>
    <dgm:pt modelId="{A9E4D241-7FBA-4F1D-9861-8E79BA9E14E4}" type="pres">
      <dgm:prSet presAssocID="{274AE1C3-1292-45AE-B48A-4D05BBEBF8EA}" presName="sibTrans" presStyleCnt="0"/>
      <dgm:spPr/>
    </dgm:pt>
    <dgm:pt modelId="{B79B1C4C-9EB5-487D-88A3-1E73E7685583}" type="pres">
      <dgm:prSet presAssocID="{0A8DF4D0-BB03-4D14-9549-02657C2248BE}" presName="textNode" presStyleLbl="node1" presStyleIdx="2" presStyleCnt="4" custLinFactNeighborY="-1814">
        <dgm:presLayoutVars>
          <dgm:bulletEnabled val="1"/>
        </dgm:presLayoutVars>
      </dgm:prSet>
      <dgm:spPr/>
    </dgm:pt>
    <dgm:pt modelId="{B11C818E-44CA-44FE-A0EC-A8F181887113}" type="pres">
      <dgm:prSet presAssocID="{E7AD0CCE-1AC9-4DEB-A96D-1A74A4E665CA}" presName="sibTrans" presStyleCnt="0"/>
      <dgm:spPr/>
    </dgm:pt>
    <dgm:pt modelId="{665D6E9C-F1C5-4C73-8691-A689030484EA}" type="pres">
      <dgm:prSet presAssocID="{630D5C04-8A91-4B29-8037-00430DD6CAEE}" presName="textNode" presStyleLbl="node1" presStyleIdx="3" presStyleCnt="4" custLinFactNeighborY="-1814">
        <dgm:presLayoutVars>
          <dgm:bulletEnabled val="1"/>
        </dgm:presLayoutVars>
      </dgm:prSet>
      <dgm:spPr/>
    </dgm:pt>
  </dgm:ptLst>
  <dgm:cxnLst>
    <dgm:cxn modelId="{6D44BA17-4F05-400E-B456-FDE6CAEB3251}" type="presOf" srcId="{2939DE09-5A40-4F47-BF49-0B21D5A48A75}" destId="{3167201B-18CE-4F30-A781-0F4698995DE4}" srcOrd="0" destOrd="0" presId="urn:microsoft.com/office/officeart/2005/8/layout/hProcess9"/>
    <dgm:cxn modelId="{0A040D24-FFD5-45CD-AB8E-42219CDA20EB}" type="presOf" srcId="{3D916623-5B91-40E8-BC27-B02AE7398926}" destId="{E344FE29-7FD0-43B0-B27B-ED68A832FC3F}" srcOrd="0" destOrd="0" presId="urn:microsoft.com/office/officeart/2005/8/layout/hProcess9"/>
    <dgm:cxn modelId="{2780F132-8B39-46A2-A440-9E74C8893AF9}" srcId="{2939DE09-5A40-4F47-BF49-0B21D5A48A75}" destId="{630D5C04-8A91-4B29-8037-00430DD6CAEE}" srcOrd="3" destOrd="0" parTransId="{B2AB79B7-F7B0-4F09-9FDE-619A28AD34E3}" sibTransId="{2078E4CE-D90C-426B-9E6B-09DF655F55D4}"/>
    <dgm:cxn modelId="{82E6046B-FA00-4512-B90C-79B285C07B37}" type="presOf" srcId="{630D5C04-8A91-4B29-8037-00430DD6CAEE}" destId="{665D6E9C-F1C5-4C73-8691-A689030484EA}" srcOrd="0" destOrd="0" presId="urn:microsoft.com/office/officeart/2005/8/layout/hProcess9"/>
    <dgm:cxn modelId="{D5ABEB70-2149-4788-9413-C84DAFE36721}" srcId="{2939DE09-5A40-4F47-BF49-0B21D5A48A75}" destId="{BE15C810-4CD3-495F-95AF-1D0AB9F4A619}" srcOrd="0" destOrd="0" parTransId="{0C065DF3-1AD4-4719-BE95-DDF4E5AAA2BB}" sibTransId="{1E30A990-94A2-43FA-B9B4-6E95616DB018}"/>
    <dgm:cxn modelId="{84C1407E-146E-4360-A467-187DDD3ADC29}" srcId="{2939DE09-5A40-4F47-BF49-0B21D5A48A75}" destId="{3D916623-5B91-40E8-BC27-B02AE7398926}" srcOrd="1" destOrd="0" parTransId="{7050DD5B-F83F-40AF-A638-1FB995EB3CDB}" sibTransId="{274AE1C3-1292-45AE-B48A-4D05BBEBF8EA}"/>
    <dgm:cxn modelId="{376DE98E-9183-4C43-BE45-F124D6299DB7}" type="presOf" srcId="{BE15C810-4CD3-495F-95AF-1D0AB9F4A619}" destId="{144BD15E-DBED-4AE3-8133-47C23D77E8DA}" srcOrd="0" destOrd="0" presId="urn:microsoft.com/office/officeart/2005/8/layout/hProcess9"/>
    <dgm:cxn modelId="{888FEFC2-4D42-4D70-A69F-54A57406B7A8}" srcId="{2939DE09-5A40-4F47-BF49-0B21D5A48A75}" destId="{0A8DF4D0-BB03-4D14-9549-02657C2248BE}" srcOrd="2" destOrd="0" parTransId="{77A74561-81CF-4D18-8BCB-FA777BCF0A2F}" sibTransId="{E7AD0CCE-1AC9-4DEB-A96D-1A74A4E665CA}"/>
    <dgm:cxn modelId="{998B61CB-B35E-42ED-BA56-B3D22E0FE8E5}" type="presOf" srcId="{0A8DF4D0-BB03-4D14-9549-02657C2248BE}" destId="{B79B1C4C-9EB5-487D-88A3-1E73E7685583}" srcOrd="0" destOrd="0" presId="urn:microsoft.com/office/officeart/2005/8/layout/hProcess9"/>
    <dgm:cxn modelId="{CFE77E12-84E5-41CA-B5B9-5F4D7362BE34}" type="presParOf" srcId="{3167201B-18CE-4F30-A781-0F4698995DE4}" destId="{20B95D6B-8107-4A6B-B48F-1AD35FA9582E}" srcOrd="0" destOrd="0" presId="urn:microsoft.com/office/officeart/2005/8/layout/hProcess9"/>
    <dgm:cxn modelId="{E022051E-0DE8-4DA3-9810-51091156F20D}" type="presParOf" srcId="{3167201B-18CE-4F30-A781-0F4698995DE4}" destId="{C27C1A10-23EB-4424-A5B1-5A14ED27A43D}" srcOrd="1" destOrd="0" presId="urn:microsoft.com/office/officeart/2005/8/layout/hProcess9"/>
    <dgm:cxn modelId="{08A6FE3D-52FD-4274-B9FB-B0AD6441B433}" type="presParOf" srcId="{C27C1A10-23EB-4424-A5B1-5A14ED27A43D}" destId="{144BD15E-DBED-4AE3-8133-47C23D77E8DA}" srcOrd="0" destOrd="0" presId="urn:microsoft.com/office/officeart/2005/8/layout/hProcess9"/>
    <dgm:cxn modelId="{97A12D5B-CAC6-49C4-A65F-24A1DFAF055E}" type="presParOf" srcId="{C27C1A10-23EB-4424-A5B1-5A14ED27A43D}" destId="{64423701-CC6B-40FB-BEC4-020EAD7014A0}" srcOrd="1" destOrd="0" presId="urn:microsoft.com/office/officeart/2005/8/layout/hProcess9"/>
    <dgm:cxn modelId="{8F30E039-3BEE-4275-8E2D-9B4A25B0D12D}" type="presParOf" srcId="{C27C1A10-23EB-4424-A5B1-5A14ED27A43D}" destId="{E344FE29-7FD0-43B0-B27B-ED68A832FC3F}" srcOrd="2" destOrd="0" presId="urn:microsoft.com/office/officeart/2005/8/layout/hProcess9"/>
    <dgm:cxn modelId="{DB789CDB-98BA-4D86-9284-0634C576D163}" type="presParOf" srcId="{C27C1A10-23EB-4424-A5B1-5A14ED27A43D}" destId="{A9E4D241-7FBA-4F1D-9861-8E79BA9E14E4}" srcOrd="3" destOrd="0" presId="urn:microsoft.com/office/officeart/2005/8/layout/hProcess9"/>
    <dgm:cxn modelId="{ECE5FF31-5F6F-4B63-BA35-7F9C78EB1A12}" type="presParOf" srcId="{C27C1A10-23EB-4424-A5B1-5A14ED27A43D}" destId="{B79B1C4C-9EB5-487D-88A3-1E73E7685583}" srcOrd="4" destOrd="0" presId="urn:microsoft.com/office/officeart/2005/8/layout/hProcess9"/>
    <dgm:cxn modelId="{CD755BE3-1777-47E4-B45F-313F6706AC14}" type="presParOf" srcId="{C27C1A10-23EB-4424-A5B1-5A14ED27A43D}" destId="{B11C818E-44CA-44FE-A0EC-A8F181887113}" srcOrd="5" destOrd="0" presId="urn:microsoft.com/office/officeart/2005/8/layout/hProcess9"/>
    <dgm:cxn modelId="{F163C3F2-6236-4AB8-83FA-3A1109AF23B2}" type="presParOf" srcId="{C27C1A10-23EB-4424-A5B1-5A14ED27A43D}" destId="{665D6E9C-F1C5-4C73-8691-A689030484EA}" srcOrd="6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95D6B-8107-4A6B-B48F-1AD35FA9582E}">
      <dsp:nvSpPr>
        <dsp:cNvPr id="0" name=""/>
        <dsp:cNvSpPr/>
      </dsp:nvSpPr>
      <dsp:spPr>
        <a:xfrm>
          <a:off x="0" y="0"/>
          <a:ext cx="9249503" cy="578886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BD15E-DBED-4AE3-8133-47C23D77E8DA}">
      <dsp:nvSpPr>
        <dsp:cNvPr id="0" name=""/>
        <dsp:cNvSpPr/>
      </dsp:nvSpPr>
      <dsp:spPr>
        <a:xfrm>
          <a:off x="111874" y="1661288"/>
          <a:ext cx="2083453" cy="2315546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Информационная модель ЕЭС</a:t>
          </a:r>
          <a:endParaRPr lang="de-CH" sz="1800" b="1" kern="1200" dirty="0"/>
        </a:p>
      </dsp:txBody>
      <dsp:txXfrm>
        <a:off x="213580" y="1762994"/>
        <a:ext cx="1880041" cy="2112134"/>
      </dsp:txXfrm>
    </dsp:sp>
    <dsp:sp modelId="{E344FE29-7FD0-43B0-B27B-ED68A832FC3F}">
      <dsp:nvSpPr>
        <dsp:cNvPr id="0" name=""/>
        <dsp:cNvSpPr/>
      </dsp:nvSpPr>
      <dsp:spPr>
        <a:xfrm>
          <a:off x="2389776" y="1694655"/>
          <a:ext cx="2083453" cy="231554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3CA0"/>
              </a:solidFill>
            </a:rPr>
            <a:t>ОРИМ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3CA0"/>
              </a:solidFill>
            </a:rPr>
            <a:t>Проект преобразования</a:t>
          </a:r>
          <a:endParaRPr lang="de-CH" sz="1800" kern="1200" dirty="0">
            <a:solidFill>
              <a:srgbClr val="003CA0"/>
            </a:solidFill>
          </a:endParaRPr>
        </a:p>
      </dsp:txBody>
      <dsp:txXfrm>
        <a:off x="2491482" y="1796361"/>
        <a:ext cx="1880041" cy="2112134"/>
      </dsp:txXfrm>
    </dsp:sp>
    <dsp:sp modelId="{B79B1C4C-9EB5-487D-88A3-1E73E7685583}">
      <dsp:nvSpPr>
        <dsp:cNvPr id="0" name=""/>
        <dsp:cNvSpPr/>
      </dsp:nvSpPr>
      <dsp:spPr>
        <a:xfrm>
          <a:off x="4776277" y="1694655"/>
          <a:ext cx="2083453" cy="2315546"/>
        </a:xfrm>
        <a:prstGeom prst="roundRect">
          <a:avLst/>
        </a:prstGeom>
        <a:solidFill>
          <a:srgbClr val="FD745D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Расчетная</a:t>
          </a: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модель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3600" kern="1200" dirty="0"/>
        </a:p>
      </dsp:txBody>
      <dsp:txXfrm>
        <a:off x="4877983" y="1796361"/>
        <a:ext cx="1880041" cy="2112134"/>
      </dsp:txXfrm>
    </dsp:sp>
    <dsp:sp modelId="{665D6E9C-F1C5-4C73-8691-A689030484EA}">
      <dsp:nvSpPr>
        <dsp:cNvPr id="0" name=""/>
        <dsp:cNvSpPr/>
      </dsp:nvSpPr>
      <dsp:spPr>
        <a:xfrm>
          <a:off x="7162779" y="1694655"/>
          <a:ext cx="2083453" cy="2315546"/>
        </a:xfrm>
        <a:prstGeom prst="roundRect">
          <a:avLst/>
        </a:prstGeom>
        <a:solidFill>
          <a:srgbClr val="92D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Расчетная модель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 +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Режимная модификация</a:t>
          </a:r>
        </a:p>
      </dsp:txBody>
      <dsp:txXfrm>
        <a:off x="7264485" y="1796361"/>
        <a:ext cx="1880041" cy="2112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46C46EC-F441-480B-BDCD-81A3B1F235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C42D700-0276-47DA-B20C-35BFE457353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3D4931A-675F-45EA-9539-63C9CAB65E8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3886BC8-B03B-4938-B657-7D98EF1731B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D987B79-E087-4A56-9654-C1D7A69316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4611198-05FB-4685-950D-98D1C95274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fld id="{6E250309-2236-4EF8-9BF0-9F0BBF3200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1902585-BA1F-44BF-AE58-EB528AEBE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13D47C-4D9B-4EA6-B40E-657D5C261F95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3" name="Образ слайда 1">
            <a:extLst>
              <a:ext uri="{FF2B5EF4-FFF2-40B4-BE49-F238E27FC236}">
                <a16:creationId xmlns:a16="http://schemas.microsoft.com/office/drawing/2014/main" id="{AA093E49-87E9-4E77-8B8B-151185867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Заметки 2">
            <a:extLst>
              <a:ext uri="{FF2B5EF4-FFF2-40B4-BE49-F238E27FC236}">
                <a16:creationId xmlns:a16="http://schemas.microsoft.com/office/drawing/2014/main" id="{7FF9FB6A-949E-49A5-91CE-6D491A905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125" name="Номер слайда 3">
            <a:extLst>
              <a:ext uri="{FF2B5EF4-FFF2-40B4-BE49-F238E27FC236}">
                <a16:creationId xmlns:a16="http://schemas.microsoft.com/office/drawing/2014/main" id="{012875CB-3C23-42B6-B1A4-C15E70DC327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60193A-433F-4CB3-B477-BBF64D9B8074}" type="slidenum">
              <a:rPr lang="ru-RU" altLang="ru-RU" b="0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bg_title_new.jpg">
            <a:extLst>
              <a:ext uri="{FF2B5EF4-FFF2-40B4-BE49-F238E27FC236}">
                <a16:creationId xmlns:a16="http://schemas.microsoft.com/office/drawing/2014/main" id="{0181BA5A-3E97-4233-BFB6-17EA67730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5">
            <a:extLst>
              <a:ext uri="{FF2B5EF4-FFF2-40B4-BE49-F238E27FC236}">
                <a16:creationId xmlns:a16="http://schemas.microsoft.com/office/drawing/2014/main" id="{29FBE5FE-DBBB-4B17-8BF9-A623B0437A3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25638" y="700088"/>
            <a:ext cx="1111250" cy="1257300"/>
            <a:chOff x="2481263" y="212726"/>
            <a:chExt cx="4175126" cy="4725988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0B0BF77-79A1-4B89-BDCC-8C31902CB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1263" y="212726"/>
              <a:ext cx="2367891" cy="4725988"/>
            </a:xfrm>
            <a:custGeom>
              <a:avLst/>
              <a:gdLst>
                <a:gd name="T0" fmla="*/ 2367891 w 2982"/>
                <a:gd name="T1" fmla="*/ 349985 h 5955"/>
                <a:gd name="T2" fmla="*/ 2104263 w 2982"/>
                <a:gd name="T3" fmla="*/ 367445 h 5955"/>
                <a:gd name="T4" fmla="*/ 1852545 w 2982"/>
                <a:gd name="T5" fmla="*/ 415855 h 5955"/>
                <a:gd name="T6" fmla="*/ 1612739 w 2982"/>
                <a:gd name="T7" fmla="*/ 496010 h 5955"/>
                <a:gd name="T8" fmla="*/ 1385637 w 2982"/>
                <a:gd name="T9" fmla="*/ 603942 h 5955"/>
                <a:gd name="T10" fmla="*/ 1177593 w 2982"/>
                <a:gd name="T11" fmla="*/ 738857 h 5955"/>
                <a:gd name="T12" fmla="*/ 986224 w 2982"/>
                <a:gd name="T13" fmla="*/ 896787 h 5955"/>
                <a:gd name="T14" fmla="*/ 816295 w 2982"/>
                <a:gd name="T15" fmla="*/ 1076938 h 5955"/>
                <a:gd name="T16" fmla="*/ 670188 w 2982"/>
                <a:gd name="T17" fmla="*/ 1276929 h 5955"/>
                <a:gd name="T18" fmla="*/ 547902 w 2982"/>
                <a:gd name="T19" fmla="*/ 1494380 h 5955"/>
                <a:gd name="T20" fmla="*/ 452615 w 2982"/>
                <a:gd name="T21" fmla="*/ 1726910 h 5955"/>
                <a:gd name="T22" fmla="*/ 388296 w 2982"/>
                <a:gd name="T23" fmla="*/ 1973725 h 5955"/>
                <a:gd name="T24" fmla="*/ 354945 w 2982"/>
                <a:gd name="T25" fmla="*/ 2230063 h 5955"/>
                <a:gd name="T26" fmla="*/ 354945 w 2982"/>
                <a:gd name="T27" fmla="*/ 2495925 h 5955"/>
                <a:gd name="T28" fmla="*/ 388296 w 2982"/>
                <a:gd name="T29" fmla="*/ 2752263 h 5955"/>
                <a:gd name="T30" fmla="*/ 452615 w 2982"/>
                <a:gd name="T31" fmla="*/ 2999078 h 5955"/>
                <a:gd name="T32" fmla="*/ 547902 w 2982"/>
                <a:gd name="T33" fmla="*/ 3231608 h 5955"/>
                <a:gd name="T34" fmla="*/ 670188 w 2982"/>
                <a:gd name="T35" fmla="*/ 3448265 h 5955"/>
                <a:gd name="T36" fmla="*/ 816295 w 2982"/>
                <a:gd name="T37" fmla="*/ 3649050 h 5955"/>
                <a:gd name="T38" fmla="*/ 986224 w 2982"/>
                <a:gd name="T39" fmla="*/ 3828407 h 5955"/>
                <a:gd name="T40" fmla="*/ 1177593 w 2982"/>
                <a:gd name="T41" fmla="*/ 3987131 h 5955"/>
                <a:gd name="T42" fmla="*/ 1385637 w 2982"/>
                <a:gd name="T43" fmla="*/ 4120458 h 5955"/>
                <a:gd name="T44" fmla="*/ 1612739 w 2982"/>
                <a:gd name="T45" fmla="*/ 4229978 h 5955"/>
                <a:gd name="T46" fmla="*/ 1852545 w 2982"/>
                <a:gd name="T47" fmla="*/ 4310133 h 5955"/>
                <a:gd name="T48" fmla="*/ 2104263 w 2982"/>
                <a:gd name="T49" fmla="*/ 4358543 h 5955"/>
                <a:gd name="T50" fmla="*/ 2367891 w 2982"/>
                <a:gd name="T51" fmla="*/ 4376003 h 5955"/>
                <a:gd name="T52" fmla="*/ 2224166 w 2982"/>
                <a:gd name="T53" fmla="*/ 4722020 h 5955"/>
                <a:gd name="T54" fmla="*/ 1942274 w 2982"/>
                <a:gd name="T55" fmla="*/ 4687101 h 5955"/>
                <a:gd name="T56" fmla="*/ 1673087 w 2982"/>
                <a:gd name="T57" fmla="*/ 4622818 h 5955"/>
                <a:gd name="T58" fmla="*/ 1415811 w 2982"/>
                <a:gd name="T59" fmla="*/ 4526790 h 5955"/>
                <a:gd name="T60" fmla="*/ 1172829 w 2982"/>
                <a:gd name="T61" fmla="*/ 4402986 h 5955"/>
                <a:gd name="T62" fmla="*/ 948903 w 2982"/>
                <a:gd name="T63" fmla="*/ 4252992 h 5955"/>
                <a:gd name="T64" fmla="*/ 741653 w 2982"/>
                <a:gd name="T65" fmla="*/ 4080778 h 5955"/>
                <a:gd name="T66" fmla="*/ 557431 w 2982"/>
                <a:gd name="T67" fmla="*/ 3883961 h 5955"/>
                <a:gd name="T68" fmla="*/ 395443 w 2982"/>
                <a:gd name="T69" fmla="*/ 3668890 h 5955"/>
                <a:gd name="T70" fmla="*/ 257276 w 2982"/>
                <a:gd name="T71" fmla="*/ 3434773 h 5955"/>
                <a:gd name="T72" fmla="*/ 147695 w 2982"/>
                <a:gd name="T73" fmla="*/ 3187165 h 5955"/>
                <a:gd name="T74" fmla="*/ 65907 w 2982"/>
                <a:gd name="T75" fmla="*/ 2922891 h 5955"/>
                <a:gd name="T76" fmla="*/ 17469 w 2982"/>
                <a:gd name="T77" fmla="*/ 2647506 h 5955"/>
                <a:gd name="T78" fmla="*/ 0 w 2982"/>
                <a:gd name="T79" fmla="*/ 2362597 h 5955"/>
                <a:gd name="T80" fmla="*/ 17469 w 2982"/>
                <a:gd name="T81" fmla="*/ 2078482 h 5955"/>
                <a:gd name="T82" fmla="*/ 65907 w 2982"/>
                <a:gd name="T83" fmla="*/ 1803097 h 5955"/>
                <a:gd name="T84" fmla="*/ 147695 w 2982"/>
                <a:gd name="T85" fmla="*/ 1538823 h 5955"/>
                <a:gd name="T86" fmla="*/ 257276 w 2982"/>
                <a:gd name="T87" fmla="*/ 1289627 h 5955"/>
                <a:gd name="T88" fmla="*/ 395443 w 2982"/>
                <a:gd name="T89" fmla="*/ 1057098 h 5955"/>
                <a:gd name="T90" fmla="*/ 557431 w 2982"/>
                <a:gd name="T91" fmla="*/ 840440 h 5955"/>
                <a:gd name="T92" fmla="*/ 741653 w 2982"/>
                <a:gd name="T93" fmla="*/ 645210 h 5955"/>
                <a:gd name="T94" fmla="*/ 948903 w 2982"/>
                <a:gd name="T95" fmla="*/ 472202 h 5955"/>
                <a:gd name="T96" fmla="*/ 1172829 w 2982"/>
                <a:gd name="T97" fmla="*/ 323002 h 5955"/>
                <a:gd name="T98" fmla="*/ 1415811 w 2982"/>
                <a:gd name="T99" fmla="*/ 199198 h 5955"/>
                <a:gd name="T100" fmla="*/ 1673087 w 2982"/>
                <a:gd name="T101" fmla="*/ 103170 h 5955"/>
                <a:gd name="T102" fmla="*/ 1942274 w 2982"/>
                <a:gd name="T103" fmla="*/ 37300 h 5955"/>
                <a:gd name="T104" fmla="*/ 2224166 w 2982"/>
                <a:gd name="T105" fmla="*/ 3968 h 5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7FE494A0-A015-40F7-B0FE-0BDF8C053C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0170" y="970553"/>
              <a:ext cx="3656219" cy="3323708"/>
            </a:xfrm>
            <a:custGeom>
              <a:avLst/>
              <a:gdLst>
                <a:gd name="T0" fmla="*/ 2341534 w 4611"/>
                <a:gd name="T1" fmla="*/ 3025162 h 4186"/>
                <a:gd name="T2" fmla="*/ 2401797 w 4611"/>
                <a:gd name="T3" fmla="*/ 2871125 h 4186"/>
                <a:gd name="T4" fmla="*/ 958657 w 4611"/>
                <a:gd name="T5" fmla="*/ 3010870 h 4186"/>
                <a:gd name="T6" fmla="*/ 2477126 w 4611"/>
                <a:gd name="T7" fmla="*/ 2628953 h 4186"/>
                <a:gd name="T8" fmla="*/ 835753 w 4611"/>
                <a:gd name="T9" fmla="*/ 2532878 h 4186"/>
                <a:gd name="T10" fmla="*/ 1824541 w 4611"/>
                <a:gd name="T11" fmla="*/ 2613073 h 4186"/>
                <a:gd name="T12" fmla="*/ 1868946 w 4611"/>
                <a:gd name="T13" fmla="*/ 2710736 h 4186"/>
                <a:gd name="T14" fmla="*/ 1525605 w 4611"/>
                <a:gd name="T15" fmla="*/ 2430452 h 4186"/>
                <a:gd name="T16" fmla="*/ 1024471 w 4611"/>
                <a:gd name="T17" fmla="*/ 2420923 h 4186"/>
                <a:gd name="T18" fmla="*/ 2543732 w 4611"/>
                <a:gd name="T19" fmla="*/ 2541612 h 4186"/>
                <a:gd name="T20" fmla="*/ 1271866 w 4611"/>
                <a:gd name="T21" fmla="*/ 2297059 h 4186"/>
                <a:gd name="T22" fmla="*/ 2961609 w 4611"/>
                <a:gd name="T23" fmla="*/ 2189868 h 4186"/>
                <a:gd name="T24" fmla="*/ 963415 w 4611"/>
                <a:gd name="T25" fmla="*/ 2280384 h 4186"/>
                <a:gd name="T26" fmla="*/ 206956 w 4611"/>
                <a:gd name="T27" fmla="*/ 2040595 h 4186"/>
                <a:gd name="T28" fmla="*/ 2695976 w 4611"/>
                <a:gd name="T29" fmla="*/ 2337553 h 4186"/>
                <a:gd name="T30" fmla="*/ 3029801 w 4611"/>
                <a:gd name="T31" fmla="*/ 1951666 h 4186"/>
                <a:gd name="T32" fmla="*/ 635933 w 4611"/>
                <a:gd name="T33" fmla="*/ 1932610 h 4186"/>
                <a:gd name="T34" fmla="*/ 3656219 w 4611"/>
                <a:gd name="T35" fmla="*/ 1968340 h 4186"/>
                <a:gd name="T36" fmla="*/ 2917997 w 4611"/>
                <a:gd name="T37" fmla="*/ 1955636 h 4186"/>
                <a:gd name="T38" fmla="*/ 3406445 w 4611"/>
                <a:gd name="T39" fmla="*/ 1888146 h 4186"/>
                <a:gd name="T40" fmla="*/ 690646 w 4611"/>
                <a:gd name="T41" fmla="*/ 1635652 h 4186"/>
                <a:gd name="T42" fmla="*/ 301315 w 4611"/>
                <a:gd name="T43" fmla="*/ 1635652 h 4186"/>
                <a:gd name="T44" fmla="*/ 370300 w 4611"/>
                <a:gd name="T45" fmla="*/ 1634064 h 4186"/>
                <a:gd name="T46" fmla="*/ 559811 w 4611"/>
                <a:gd name="T47" fmla="*/ 1599922 h 4186"/>
                <a:gd name="T48" fmla="*/ 1771415 w 4611"/>
                <a:gd name="T49" fmla="*/ 2407425 h 4186"/>
                <a:gd name="T50" fmla="*/ 2480298 w 4611"/>
                <a:gd name="T51" fmla="*/ 2474122 h 4186"/>
                <a:gd name="T52" fmla="*/ 1653268 w 4611"/>
                <a:gd name="T53" fmla="*/ 2316115 h 4186"/>
                <a:gd name="T54" fmla="*/ 2005330 w 4611"/>
                <a:gd name="T55" fmla="*/ 1729344 h 4186"/>
                <a:gd name="T56" fmla="*/ 1920486 w 4611"/>
                <a:gd name="T57" fmla="*/ 1631682 h 4186"/>
                <a:gd name="T58" fmla="*/ 1312306 w 4611"/>
                <a:gd name="T59" fmla="*/ 1942932 h 4186"/>
                <a:gd name="T60" fmla="*/ 2464439 w 4611"/>
                <a:gd name="T61" fmla="*/ 2135081 h 4186"/>
                <a:gd name="T62" fmla="*/ 2354221 w 4611"/>
                <a:gd name="T63" fmla="*/ 1665824 h 4186"/>
                <a:gd name="T64" fmla="*/ 3107509 w 4611"/>
                <a:gd name="T65" fmla="*/ 1489555 h 4186"/>
                <a:gd name="T66" fmla="*/ 1419352 w 4611"/>
                <a:gd name="T67" fmla="*/ 1730138 h 4186"/>
                <a:gd name="T68" fmla="*/ 1541464 w 4611"/>
                <a:gd name="T69" fmla="*/ 1456207 h 4186"/>
                <a:gd name="T70" fmla="*/ 3048832 w 4611"/>
                <a:gd name="T71" fmla="*/ 1423652 h 4186"/>
                <a:gd name="T72" fmla="*/ 2371666 w 4611"/>
                <a:gd name="T73" fmla="*/ 1603098 h 4186"/>
                <a:gd name="T74" fmla="*/ 1554151 w 4611"/>
                <a:gd name="T75" fmla="*/ 1357750 h 4186"/>
                <a:gd name="T76" fmla="*/ 2985397 w 4611"/>
                <a:gd name="T77" fmla="*/ 1340282 h 4186"/>
                <a:gd name="T78" fmla="*/ 2061629 w 4611"/>
                <a:gd name="T79" fmla="*/ 1278349 h 4186"/>
                <a:gd name="T80" fmla="*/ 2712627 w 4611"/>
                <a:gd name="T81" fmla="*/ 1446678 h 4186"/>
                <a:gd name="T82" fmla="*/ 2325676 w 4611"/>
                <a:gd name="T83" fmla="*/ 1044912 h 4186"/>
                <a:gd name="T84" fmla="*/ 508271 w 4611"/>
                <a:gd name="T85" fmla="*/ 1157660 h 4186"/>
                <a:gd name="T86" fmla="*/ 1481201 w 4611"/>
                <a:gd name="T87" fmla="*/ 1050470 h 4186"/>
                <a:gd name="T88" fmla="*/ 3552345 w 4611"/>
                <a:gd name="T89" fmla="*/ 889286 h 4186"/>
                <a:gd name="T90" fmla="*/ 1558908 w 4611"/>
                <a:gd name="T91" fmla="*/ 948043 h 4186"/>
                <a:gd name="T92" fmla="*/ 1933173 w 4611"/>
                <a:gd name="T93" fmla="*/ 1040148 h 4186"/>
                <a:gd name="T94" fmla="*/ 1831678 w 4611"/>
                <a:gd name="T95" fmla="*/ 1029031 h 4186"/>
                <a:gd name="T96" fmla="*/ 3036145 w 4611"/>
                <a:gd name="T97" fmla="*/ 1103668 h 4186"/>
                <a:gd name="T98" fmla="*/ 2937028 w 4611"/>
                <a:gd name="T99" fmla="*/ 796388 h 4186"/>
                <a:gd name="T100" fmla="*/ 2517566 w 4611"/>
                <a:gd name="T101" fmla="*/ 1050470 h 4186"/>
                <a:gd name="T102" fmla="*/ 2813330 w 4611"/>
                <a:gd name="T103" fmla="*/ 681257 h 4186"/>
                <a:gd name="T104" fmla="*/ 2671395 w 4611"/>
                <a:gd name="T105" fmla="*/ 755099 h 4186"/>
                <a:gd name="T106" fmla="*/ 815136 w 4611"/>
                <a:gd name="T107" fmla="*/ 1063174 h 4186"/>
                <a:gd name="T108" fmla="*/ 2157574 w 4611"/>
                <a:gd name="T109" fmla="*/ 574066 h 4186"/>
                <a:gd name="T110" fmla="*/ 1110901 w 4611"/>
                <a:gd name="T111" fmla="*/ 486726 h 4186"/>
                <a:gd name="T112" fmla="*/ 1086320 w 4611"/>
                <a:gd name="T113" fmla="*/ 419235 h 4186"/>
                <a:gd name="T114" fmla="*/ 1032400 w 4611"/>
                <a:gd name="T115" fmla="*/ 345392 h 4186"/>
                <a:gd name="T116" fmla="*/ 2504879 w 4611"/>
                <a:gd name="T117" fmla="*/ 694755 h 4186"/>
                <a:gd name="T118" fmla="*/ 926940 w 4611"/>
                <a:gd name="T119" fmla="*/ 311250 h 4186"/>
                <a:gd name="T120" fmla="*/ 961829 w 4611"/>
                <a:gd name="T121" fmla="*/ 1347428 h 4186"/>
                <a:gd name="T122" fmla="*/ 2193256 w 4611"/>
                <a:gd name="T123" fmla="*/ 403355 h 4186"/>
                <a:gd name="T124" fmla="*/ 1217154 w 4611"/>
                <a:gd name="T125" fmla="*/ 713017 h 41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5" y="2197100"/>
            <a:ext cx="8207375" cy="2919413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5937250"/>
            <a:ext cx="8186737" cy="909638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F46CB-B19D-4C2B-81B7-52F029FDEF97}"/>
              </a:ext>
            </a:extLst>
          </p:cNvPr>
          <p:cNvSpPr txBox="1"/>
          <p:nvPr userDrawn="1"/>
        </p:nvSpPr>
        <p:spPr>
          <a:xfrm>
            <a:off x="3036888" y="872867"/>
            <a:ext cx="5006514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СИСТЕМНЫЙ ОПЕРАТОР </a:t>
            </a:r>
          </a:p>
          <a:p>
            <a:pPr>
              <a:spcAft>
                <a:spcPts val="200"/>
              </a:spcAft>
            </a:pPr>
            <a:r>
              <a:rPr lang="ru-RU" sz="16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ЕДИНОЙ ЭНЕРГЕТИЧЕСКОЙ СИСТЕМЫ</a:t>
            </a:r>
            <a:endParaRPr lang="en-US" sz="1600" spc="-10" baseline="0" dirty="0">
              <a:solidFill>
                <a:srgbClr val="A88C5E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RUSSIAN POWER SYSTEM OPERATOR</a:t>
            </a:r>
            <a:endParaRPr lang="ru-RU" sz="1600" spc="30" baseline="0" dirty="0">
              <a:solidFill>
                <a:srgbClr val="003C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32978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9B9FF2-6A69-46F3-9B73-6DDAA06BE2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E30AAC-BD50-4981-A37C-F9E36578FE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F1440-FACE-4FDE-8B9E-88DAE4057C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7310512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0"/>
            <a:ext cx="2198687" cy="6705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6705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FA3A05-3878-4721-8190-7A8FA06A2A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643D08-A32B-43AB-853F-42E7F7743F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BFF8B-C20F-404D-9131-662FEE090B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831794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2032B8-479C-492F-8FAD-B4F3E68658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4D694F-4818-4A53-86BD-4274EF4887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6245D-173E-44FC-A0CF-8DBF5452D3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006074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8D3F5A-B6A4-461A-9DD1-5F27DC8B9E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221669-4E8A-44E0-A136-CBE62D5012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11EA0-DCC3-49EE-94A4-7D57CE05DB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566739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92213"/>
            <a:ext cx="4321175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2963" y="1192213"/>
            <a:ext cx="4322762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F01048-7516-45F6-9A8D-6BA04562A0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329208-A7C3-41A1-830B-7FD6A1F70A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180FF-0612-448C-A43D-F6DC42B5DC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822932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19BB47A-6D8E-4243-BE83-62D320D652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4EBC8DE-8457-47F1-B7B1-2438B830D8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319E-AD02-4F75-999E-1C5570F4A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913133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DBDC3E-7CD4-4510-B305-40C3DE710B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A0CA19-E74A-4EB3-8438-8634404F4C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AF15-D86F-49DC-BBCB-3709E9E6E4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5322758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82B9292-4013-4CA8-9FA9-0FFB91E7EC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5A2D14D-9488-4247-83EE-B68313603F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A36E-ED5F-4B88-A038-0D5FF0875E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4560433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A6B274-EADF-4CDD-8153-5DDE913D30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02043E-A29B-4D3B-BFD8-6797C31BA7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9044-4199-48BA-93BE-3BDD55028D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8707661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68EBD1-530D-4FBB-B162-620DB0B0CB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E5E278-2555-4451-B160-705107F694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85681-EDE4-4AE1-BB1F-027B5B67AF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8356288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 descr="bg_page_new.jpg">
            <a:extLst>
              <a:ext uri="{FF2B5EF4-FFF2-40B4-BE49-F238E27FC236}">
                <a16:creationId xmlns:a16="http://schemas.microsoft.com/office/drawing/2014/main" id="{EB27092B-8C55-44F5-8B87-EA676FDABE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Группа 7">
            <a:extLst>
              <a:ext uri="{FF2B5EF4-FFF2-40B4-BE49-F238E27FC236}">
                <a16:creationId xmlns:a16="http://schemas.microsoft.com/office/drawing/2014/main" id="{27B6D10F-91B5-4193-AFA2-9B89D3A20C0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6050" y="68263"/>
            <a:ext cx="903288" cy="1022350"/>
            <a:chOff x="2481263" y="212726"/>
            <a:chExt cx="4175126" cy="4725988"/>
          </a:xfrm>
        </p:grpSpPr>
        <p:sp>
          <p:nvSpPr>
            <p:cNvPr id="1032" name="Freeform 9">
              <a:extLst>
                <a:ext uri="{FF2B5EF4-FFF2-40B4-BE49-F238E27FC236}">
                  <a16:creationId xmlns:a16="http://schemas.microsoft.com/office/drawing/2014/main" id="{E0E51758-895E-420B-B49A-A240D728F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1263" y="212726"/>
              <a:ext cx="2370064" cy="4725988"/>
            </a:xfrm>
            <a:custGeom>
              <a:avLst/>
              <a:gdLst>
                <a:gd name="T0" fmla="*/ 2370064 w 2982"/>
                <a:gd name="T1" fmla="*/ 349985 h 5955"/>
                <a:gd name="T2" fmla="*/ 2106194 w 2982"/>
                <a:gd name="T3" fmla="*/ 367445 h 5955"/>
                <a:gd name="T4" fmla="*/ 1854245 w 2982"/>
                <a:gd name="T5" fmla="*/ 415855 h 5955"/>
                <a:gd name="T6" fmla="*/ 1614219 w 2982"/>
                <a:gd name="T7" fmla="*/ 496010 h 5955"/>
                <a:gd name="T8" fmla="*/ 1386909 w 2982"/>
                <a:gd name="T9" fmla="*/ 603942 h 5955"/>
                <a:gd name="T10" fmla="*/ 1178674 w 2982"/>
                <a:gd name="T11" fmla="*/ 738857 h 5955"/>
                <a:gd name="T12" fmla="*/ 987129 w 2982"/>
                <a:gd name="T13" fmla="*/ 896787 h 5955"/>
                <a:gd name="T14" fmla="*/ 817044 w 2982"/>
                <a:gd name="T15" fmla="*/ 1076938 h 5955"/>
                <a:gd name="T16" fmla="*/ 670803 w 2982"/>
                <a:gd name="T17" fmla="*/ 1276929 h 5955"/>
                <a:gd name="T18" fmla="*/ 548405 w 2982"/>
                <a:gd name="T19" fmla="*/ 1494380 h 5955"/>
                <a:gd name="T20" fmla="*/ 453030 w 2982"/>
                <a:gd name="T21" fmla="*/ 1726910 h 5955"/>
                <a:gd name="T22" fmla="*/ 388652 w 2982"/>
                <a:gd name="T23" fmla="*/ 1973725 h 5955"/>
                <a:gd name="T24" fmla="*/ 355271 w 2982"/>
                <a:gd name="T25" fmla="*/ 2230063 h 5955"/>
                <a:gd name="T26" fmla="*/ 355271 w 2982"/>
                <a:gd name="T27" fmla="*/ 2495925 h 5955"/>
                <a:gd name="T28" fmla="*/ 388652 w 2982"/>
                <a:gd name="T29" fmla="*/ 2752263 h 5955"/>
                <a:gd name="T30" fmla="*/ 453030 w 2982"/>
                <a:gd name="T31" fmla="*/ 2999078 h 5955"/>
                <a:gd name="T32" fmla="*/ 548405 w 2982"/>
                <a:gd name="T33" fmla="*/ 3231608 h 5955"/>
                <a:gd name="T34" fmla="*/ 670803 w 2982"/>
                <a:gd name="T35" fmla="*/ 3448265 h 5955"/>
                <a:gd name="T36" fmla="*/ 817044 w 2982"/>
                <a:gd name="T37" fmla="*/ 3649050 h 5955"/>
                <a:gd name="T38" fmla="*/ 987129 w 2982"/>
                <a:gd name="T39" fmla="*/ 3828407 h 5955"/>
                <a:gd name="T40" fmla="*/ 1178674 w 2982"/>
                <a:gd name="T41" fmla="*/ 3987131 h 5955"/>
                <a:gd name="T42" fmla="*/ 1386909 w 2982"/>
                <a:gd name="T43" fmla="*/ 4120458 h 5955"/>
                <a:gd name="T44" fmla="*/ 1614219 w 2982"/>
                <a:gd name="T45" fmla="*/ 4229978 h 5955"/>
                <a:gd name="T46" fmla="*/ 1854245 w 2982"/>
                <a:gd name="T47" fmla="*/ 4310133 h 5955"/>
                <a:gd name="T48" fmla="*/ 2106194 w 2982"/>
                <a:gd name="T49" fmla="*/ 4358543 h 5955"/>
                <a:gd name="T50" fmla="*/ 2370064 w 2982"/>
                <a:gd name="T51" fmla="*/ 4376003 h 5955"/>
                <a:gd name="T52" fmla="*/ 2226207 w 2982"/>
                <a:gd name="T53" fmla="*/ 4722020 h 5955"/>
                <a:gd name="T54" fmla="*/ 1944057 w 2982"/>
                <a:gd name="T55" fmla="*/ 4687101 h 5955"/>
                <a:gd name="T56" fmla="*/ 1674623 w 2982"/>
                <a:gd name="T57" fmla="*/ 4622818 h 5955"/>
                <a:gd name="T58" fmla="*/ 1417111 w 2982"/>
                <a:gd name="T59" fmla="*/ 4526790 h 5955"/>
                <a:gd name="T60" fmla="*/ 1173905 w 2982"/>
                <a:gd name="T61" fmla="*/ 4402986 h 5955"/>
                <a:gd name="T62" fmla="*/ 949774 w 2982"/>
                <a:gd name="T63" fmla="*/ 4252992 h 5955"/>
                <a:gd name="T64" fmla="*/ 742334 w 2982"/>
                <a:gd name="T65" fmla="*/ 4080778 h 5955"/>
                <a:gd name="T66" fmla="*/ 557943 w 2982"/>
                <a:gd name="T67" fmla="*/ 3883961 h 5955"/>
                <a:gd name="T68" fmla="*/ 395805 w 2982"/>
                <a:gd name="T69" fmla="*/ 3668890 h 5955"/>
                <a:gd name="T70" fmla="*/ 257512 w 2982"/>
                <a:gd name="T71" fmla="*/ 3434773 h 5955"/>
                <a:gd name="T72" fmla="*/ 147831 w 2982"/>
                <a:gd name="T73" fmla="*/ 3187165 h 5955"/>
                <a:gd name="T74" fmla="*/ 65968 w 2982"/>
                <a:gd name="T75" fmla="*/ 2922891 h 5955"/>
                <a:gd name="T76" fmla="*/ 17485 w 2982"/>
                <a:gd name="T77" fmla="*/ 2647506 h 5955"/>
                <a:gd name="T78" fmla="*/ 0 w 2982"/>
                <a:gd name="T79" fmla="*/ 2362597 h 5955"/>
                <a:gd name="T80" fmla="*/ 17485 w 2982"/>
                <a:gd name="T81" fmla="*/ 2078482 h 5955"/>
                <a:gd name="T82" fmla="*/ 65968 w 2982"/>
                <a:gd name="T83" fmla="*/ 1803097 h 5955"/>
                <a:gd name="T84" fmla="*/ 147831 w 2982"/>
                <a:gd name="T85" fmla="*/ 1538823 h 5955"/>
                <a:gd name="T86" fmla="*/ 257512 w 2982"/>
                <a:gd name="T87" fmla="*/ 1289627 h 5955"/>
                <a:gd name="T88" fmla="*/ 395805 w 2982"/>
                <a:gd name="T89" fmla="*/ 1057098 h 5955"/>
                <a:gd name="T90" fmla="*/ 557943 w 2982"/>
                <a:gd name="T91" fmla="*/ 840440 h 5955"/>
                <a:gd name="T92" fmla="*/ 742334 w 2982"/>
                <a:gd name="T93" fmla="*/ 645210 h 5955"/>
                <a:gd name="T94" fmla="*/ 949774 w 2982"/>
                <a:gd name="T95" fmla="*/ 472202 h 5955"/>
                <a:gd name="T96" fmla="*/ 1173905 w 2982"/>
                <a:gd name="T97" fmla="*/ 323002 h 5955"/>
                <a:gd name="T98" fmla="*/ 1417111 w 2982"/>
                <a:gd name="T99" fmla="*/ 199198 h 5955"/>
                <a:gd name="T100" fmla="*/ 1674623 w 2982"/>
                <a:gd name="T101" fmla="*/ 103170 h 5955"/>
                <a:gd name="T102" fmla="*/ 1944057 w 2982"/>
                <a:gd name="T103" fmla="*/ 37300 h 5955"/>
                <a:gd name="T104" fmla="*/ 2226207 w 2982"/>
                <a:gd name="T105" fmla="*/ 3968 h 5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10">
              <a:extLst>
                <a:ext uri="{FF2B5EF4-FFF2-40B4-BE49-F238E27FC236}">
                  <a16:creationId xmlns:a16="http://schemas.microsoft.com/office/drawing/2014/main" id="{2C03CFF8-0F01-442E-A1FA-617FFD2447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4899" y="968588"/>
              <a:ext cx="3661490" cy="3324339"/>
            </a:xfrm>
            <a:custGeom>
              <a:avLst/>
              <a:gdLst>
                <a:gd name="T0" fmla="*/ 2344910 w 4611"/>
                <a:gd name="T1" fmla="*/ 3025736 h 4186"/>
                <a:gd name="T2" fmla="*/ 2405260 w 4611"/>
                <a:gd name="T3" fmla="*/ 2871670 h 4186"/>
                <a:gd name="T4" fmla="*/ 960039 w 4611"/>
                <a:gd name="T5" fmla="*/ 3011441 h 4186"/>
                <a:gd name="T6" fmla="*/ 2480697 w 4611"/>
                <a:gd name="T7" fmla="*/ 2629452 h 4186"/>
                <a:gd name="T8" fmla="*/ 836957 w 4611"/>
                <a:gd name="T9" fmla="*/ 2533359 h 4186"/>
                <a:gd name="T10" fmla="*/ 1827172 w 4611"/>
                <a:gd name="T11" fmla="*/ 2613569 h 4186"/>
                <a:gd name="T12" fmla="*/ 1871640 w 4611"/>
                <a:gd name="T13" fmla="*/ 2711250 h 4186"/>
                <a:gd name="T14" fmla="*/ 1527805 w 4611"/>
                <a:gd name="T15" fmla="*/ 2430913 h 4186"/>
                <a:gd name="T16" fmla="*/ 1025948 w 4611"/>
                <a:gd name="T17" fmla="*/ 2421383 h 4186"/>
                <a:gd name="T18" fmla="*/ 2547400 w 4611"/>
                <a:gd name="T19" fmla="*/ 2542095 h 4186"/>
                <a:gd name="T20" fmla="*/ 1273700 w 4611"/>
                <a:gd name="T21" fmla="*/ 2297495 h 4186"/>
                <a:gd name="T22" fmla="*/ 2965878 w 4611"/>
                <a:gd name="T23" fmla="*/ 2190284 h 4186"/>
                <a:gd name="T24" fmla="*/ 964804 w 4611"/>
                <a:gd name="T25" fmla="*/ 2280817 h 4186"/>
                <a:gd name="T26" fmla="*/ 207254 w 4611"/>
                <a:gd name="T27" fmla="*/ 2040982 h 4186"/>
                <a:gd name="T28" fmla="*/ 2699863 w 4611"/>
                <a:gd name="T29" fmla="*/ 2337997 h 4186"/>
                <a:gd name="T30" fmla="*/ 3034169 w 4611"/>
                <a:gd name="T31" fmla="*/ 1952037 h 4186"/>
                <a:gd name="T32" fmla="*/ 636850 w 4611"/>
                <a:gd name="T33" fmla="*/ 1932977 h 4186"/>
                <a:gd name="T34" fmla="*/ 3661490 w 4611"/>
                <a:gd name="T35" fmla="*/ 1968714 h 4186"/>
                <a:gd name="T36" fmla="*/ 2922204 w 4611"/>
                <a:gd name="T37" fmla="*/ 1956007 h 4186"/>
                <a:gd name="T38" fmla="*/ 3411356 w 4611"/>
                <a:gd name="T39" fmla="*/ 1888504 h 4186"/>
                <a:gd name="T40" fmla="*/ 691641 w 4611"/>
                <a:gd name="T41" fmla="*/ 1635962 h 4186"/>
                <a:gd name="T42" fmla="*/ 301749 w 4611"/>
                <a:gd name="T43" fmla="*/ 1635962 h 4186"/>
                <a:gd name="T44" fmla="*/ 370834 w 4611"/>
                <a:gd name="T45" fmla="*/ 1634374 h 4186"/>
                <a:gd name="T46" fmla="*/ 560619 w 4611"/>
                <a:gd name="T47" fmla="*/ 1600225 h 4186"/>
                <a:gd name="T48" fmla="*/ 1773968 w 4611"/>
                <a:gd name="T49" fmla="*/ 2407882 h 4186"/>
                <a:gd name="T50" fmla="*/ 2483874 w 4611"/>
                <a:gd name="T51" fmla="*/ 2474592 h 4186"/>
                <a:gd name="T52" fmla="*/ 1655651 w 4611"/>
                <a:gd name="T53" fmla="*/ 2316554 h 4186"/>
                <a:gd name="T54" fmla="*/ 2008221 w 4611"/>
                <a:gd name="T55" fmla="*/ 1729673 h 4186"/>
                <a:gd name="T56" fmla="*/ 1923255 w 4611"/>
                <a:gd name="T57" fmla="*/ 1631992 h 4186"/>
                <a:gd name="T58" fmla="*/ 1314198 w 4611"/>
                <a:gd name="T59" fmla="*/ 1943301 h 4186"/>
                <a:gd name="T60" fmla="*/ 2467992 w 4611"/>
                <a:gd name="T61" fmla="*/ 2135487 h 4186"/>
                <a:gd name="T62" fmla="*/ 2357615 w 4611"/>
                <a:gd name="T63" fmla="*/ 1666140 h 4186"/>
                <a:gd name="T64" fmla="*/ 3111989 w 4611"/>
                <a:gd name="T65" fmla="*/ 1489838 h 4186"/>
                <a:gd name="T66" fmla="*/ 1421398 w 4611"/>
                <a:gd name="T67" fmla="*/ 1730467 h 4186"/>
                <a:gd name="T68" fmla="*/ 1543686 w 4611"/>
                <a:gd name="T69" fmla="*/ 1456483 h 4186"/>
                <a:gd name="T70" fmla="*/ 3053227 w 4611"/>
                <a:gd name="T71" fmla="*/ 1423923 h 4186"/>
                <a:gd name="T72" fmla="*/ 2375085 w 4611"/>
                <a:gd name="T73" fmla="*/ 1603402 h 4186"/>
                <a:gd name="T74" fmla="*/ 1556391 w 4611"/>
                <a:gd name="T75" fmla="*/ 1358008 h 4186"/>
                <a:gd name="T76" fmla="*/ 2989701 w 4611"/>
                <a:gd name="T77" fmla="*/ 1340536 h 4186"/>
                <a:gd name="T78" fmla="*/ 2064601 w 4611"/>
                <a:gd name="T79" fmla="*/ 1278592 h 4186"/>
                <a:gd name="T80" fmla="*/ 2716538 w 4611"/>
                <a:gd name="T81" fmla="*/ 1446953 h 4186"/>
                <a:gd name="T82" fmla="*/ 2329028 w 4611"/>
                <a:gd name="T83" fmla="*/ 1045110 h 4186"/>
                <a:gd name="T84" fmla="*/ 509003 w 4611"/>
                <a:gd name="T85" fmla="*/ 1157880 h 4186"/>
                <a:gd name="T86" fmla="*/ 1483336 w 4611"/>
                <a:gd name="T87" fmla="*/ 1050669 h 4186"/>
                <a:gd name="T88" fmla="*/ 3557466 w 4611"/>
                <a:gd name="T89" fmla="*/ 889455 h 4186"/>
                <a:gd name="T90" fmla="*/ 1561156 w 4611"/>
                <a:gd name="T91" fmla="*/ 948223 h 4186"/>
                <a:gd name="T92" fmla="*/ 1935960 w 4611"/>
                <a:gd name="T93" fmla="*/ 1040345 h 4186"/>
                <a:gd name="T94" fmla="*/ 1834318 w 4611"/>
                <a:gd name="T95" fmla="*/ 1029227 h 4186"/>
                <a:gd name="T96" fmla="*/ 3040522 w 4611"/>
                <a:gd name="T97" fmla="*/ 1103877 h 4186"/>
                <a:gd name="T98" fmla="*/ 2941262 w 4611"/>
                <a:gd name="T99" fmla="*/ 796539 h 4186"/>
                <a:gd name="T100" fmla="*/ 2521195 w 4611"/>
                <a:gd name="T101" fmla="*/ 1050669 h 4186"/>
                <a:gd name="T102" fmla="*/ 2817386 w 4611"/>
                <a:gd name="T103" fmla="*/ 681386 h 4186"/>
                <a:gd name="T104" fmla="*/ 2675246 w 4611"/>
                <a:gd name="T105" fmla="*/ 755243 h 4186"/>
                <a:gd name="T106" fmla="*/ 816311 w 4611"/>
                <a:gd name="T107" fmla="*/ 1063376 h 4186"/>
                <a:gd name="T108" fmla="*/ 2160684 w 4611"/>
                <a:gd name="T109" fmla="*/ 574175 h 4186"/>
                <a:gd name="T110" fmla="*/ 1112502 w 4611"/>
                <a:gd name="T111" fmla="*/ 486818 h 4186"/>
                <a:gd name="T112" fmla="*/ 1087886 w 4611"/>
                <a:gd name="T113" fmla="*/ 419315 h 4186"/>
                <a:gd name="T114" fmla="*/ 1033889 w 4611"/>
                <a:gd name="T115" fmla="*/ 345458 h 4186"/>
                <a:gd name="T116" fmla="*/ 2508490 w 4611"/>
                <a:gd name="T117" fmla="*/ 694887 h 4186"/>
                <a:gd name="T118" fmla="*/ 928276 w 4611"/>
                <a:gd name="T119" fmla="*/ 311309 h 4186"/>
                <a:gd name="T120" fmla="*/ 963216 w 4611"/>
                <a:gd name="T121" fmla="*/ 1347684 h 4186"/>
                <a:gd name="T122" fmla="*/ 2196418 w 4611"/>
                <a:gd name="T123" fmla="*/ 403431 h 4186"/>
                <a:gd name="T124" fmla="*/ 1218909 w 4611"/>
                <a:gd name="T125" fmla="*/ 713153 h 41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Rectangle 2">
            <a:extLst>
              <a:ext uri="{FF2B5EF4-FFF2-40B4-BE49-F238E27FC236}">
                <a16:creationId xmlns:a16="http://schemas.microsoft.com/office/drawing/2014/main" id="{B4BE4052-D1F2-4CFA-9FF1-72FDD5755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1063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AE0AB7DC-596C-4866-8BCF-CBB21B47C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2213"/>
            <a:ext cx="8796337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5308C2-D437-4164-9B33-AF13E2976C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FE0AC15-6EDA-4D69-907A-FAE6916B5E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2000" smtClean="0">
                <a:solidFill>
                  <a:srgbClr val="95642F"/>
                </a:solidFill>
              </a:defRPr>
            </a:lvl1pPr>
          </a:lstStyle>
          <a:p>
            <a:pPr>
              <a:defRPr/>
            </a:pPr>
            <a:fld id="{F61AF95C-0074-49C7-95D8-40B0A9BC64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panose="020B0604020202020204" pitchFamily="34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panose="020B0604020202020204" pitchFamily="34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anose="05000000000000000000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anose="05000000000000000000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anose="05000000000000000000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6.xml" /><Relationship Id="rId4" Type="http://schemas.microsoft.com/office/2007/relationships/hdphoto" Target="../media/hdphoto1.wdp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rpov-AS@so-ups.ru" TargetMode="External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9.svg" /><Relationship Id="rId4" Type="http://schemas.openxmlformats.org/officeDocument/2006/relationships/image" Target="../media/image18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image" Target="../media/image6.png" /><Relationship Id="rId7" Type="http://schemas.openxmlformats.org/officeDocument/2006/relationships/image" Target="../media/image9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8.png" /><Relationship Id="rId5" Type="http://schemas.openxmlformats.org/officeDocument/2006/relationships/image" Target="../media/image5.png" /><Relationship Id="rId4" Type="http://schemas.openxmlformats.org/officeDocument/2006/relationships/image" Target="../media/image7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diagramLayout" Target="../diagrams/layout1.xml" /><Relationship Id="rId7" Type="http://schemas.openxmlformats.org/officeDocument/2006/relationships/image" Target="../media/image12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Relationship Id="rId9" Type="http://schemas.openxmlformats.org/officeDocument/2006/relationships/image" Target="../media/image14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>
            <a:extLst>
              <a:ext uri="{FF2B5EF4-FFF2-40B4-BE49-F238E27FC236}">
                <a16:creationId xmlns:a16="http://schemas.microsoft.com/office/drawing/2014/main" id="{96D720D0-487B-4A71-88B3-5FC9A1FFF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594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rgbClr val="003CA0"/>
              </a:buClr>
              <a:buFont typeface="Arial" panose="020B0604020202020204" pitchFamily="34" charset="0"/>
              <a:buChar char="■"/>
              <a:defRPr sz="2000" b="1">
                <a:solidFill>
                  <a:srgbClr val="003CA0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5642F"/>
              </a:buClr>
              <a:buSzPct val="85000"/>
              <a:buFont typeface="Arial" panose="020B0604020202020204" pitchFamily="34" charset="0"/>
              <a:buChar char="▬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solidFill>
                <a:srgbClr val="000099"/>
              </a:solidFill>
              <a:latin typeface="Impact" panose="020B0806030902050204" pitchFamily="34" charset="0"/>
            </a:endParaRPr>
          </a:p>
        </p:txBody>
      </p:sp>
      <p:sp>
        <p:nvSpPr>
          <p:cNvPr id="4099" name="Rectangle 10">
            <a:extLst>
              <a:ext uri="{FF2B5EF4-FFF2-40B4-BE49-F238E27FC236}">
                <a16:creationId xmlns:a16="http://schemas.microsoft.com/office/drawing/2014/main" id="{C8455A99-4627-495D-BC3E-731DDBF747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Применение CIM при формировании информационных и расчётных моделей энергосистем</a:t>
            </a:r>
            <a:endParaRPr lang="ru-RU" altLang="ru-RU" dirty="0"/>
          </a:p>
        </p:txBody>
      </p:sp>
      <p:sp>
        <p:nvSpPr>
          <p:cNvPr id="4101" name="Rectangle 6">
            <a:extLst>
              <a:ext uri="{FF2B5EF4-FFF2-40B4-BE49-F238E27FC236}">
                <a16:creationId xmlns:a16="http://schemas.microsoft.com/office/drawing/2014/main" id="{63DDAD7A-143E-4657-ACEE-8509E4DBE2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8000" y="5937250"/>
            <a:ext cx="8277225" cy="9096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Карпов Алексей Сергеевич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Заместитель начальника Службы электрических режимов</a:t>
            </a:r>
          </a:p>
        </p:txBody>
      </p:sp>
      <p:sp>
        <p:nvSpPr>
          <p:cNvPr id="4102" name="Text Box 7">
            <a:extLst>
              <a:ext uri="{FF2B5EF4-FFF2-40B4-BE49-F238E27FC236}">
                <a16:creationId xmlns:a16="http://schemas.microsoft.com/office/drawing/2014/main" id="{A1251AF4-42E8-4A45-BA01-8E81F72CE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9538"/>
            <a:ext cx="7997825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003CA0"/>
              </a:buClr>
              <a:buFont typeface="Arial" panose="020B0604020202020204" pitchFamily="34" charset="0"/>
              <a:buChar char="■"/>
              <a:defRPr sz="2000" b="1">
                <a:solidFill>
                  <a:srgbClr val="003CA0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5642F"/>
              </a:buClr>
              <a:buSzPct val="85000"/>
              <a:buFont typeface="Arial" panose="020B0604020202020204" pitchFamily="34" charset="0"/>
              <a:buChar char="▬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Clr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Конференция «</a:t>
            </a:r>
            <a:r>
              <a:rPr lang="en-US" altLang="ru-RU" sz="1400" dirty="0">
                <a:solidFill>
                  <a:schemeClr val="tx1"/>
                </a:solidFill>
              </a:rPr>
              <a:t>CIM</a:t>
            </a:r>
            <a:r>
              <a:rPr lang="ru-RU" altLang="ru-RU" sz="1400" dirty="0">
                <a:solidFill>
                  <a:schemeClr val="tx1"/>
                </a:solidFill>
              </a:rPr>
              <a:t> в России и мире»</a:t>
            </a:r>
          </a:p>
          <a:p>
            <a:pPr algn="ctr" eaLnBrk="1" hangingPunct="1">
              <a:spcBef>
                <a:spcPct val="10000"/>
              </a:spcBef>
              <a:buClr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10.02.2022 – 11.02.2022, г. Сочи</a:t>
            </a: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1EBF7B3C-1D12-45EC-9020-3CA839397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5847407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358C8-F392-4ABE-9C29-C5D31AD9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 организации процесса сопровождения и разработки перспективных РМ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93A5896-A2B2-4E49-A9FA-8CC7F200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E99798-9491-42C6-B5FF-DC23A9CDC8D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838BB7-8C94-4FC8-9EB2-E5D2B1556543}"/>
              </a:ext>
            </a:extLst>
          </p:cNvPr>
          <p:cNvSpPr/>
          <p:nvPr/>
        </p:nvSpPr>
        <p:spPr>
          <a:xfrm>
            <a:off x="7927077" y="6264485"/>
            <a:ext cx="106311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………….</a:t>
            </a:r>
            <a:endParaRPr lang="ru-RU" sz="1600" i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983184-A092-4E31-AFB6-48C9F5B411B9}"/>
              </a:ext>
            </a:extLst>
          </p:cNvPr>
          <p:cNvSpPr/>
          <p:nvPr/>
        </p:nvSpPr>
        <p:spPr>
          <a:xfrm>
            <a:off x="7847442" y="4347903"/>
            <a:ext cx="1265948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делового процесса невозможна без автоматизации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5B69C8-D13A-4D1A-85B1-C98090EE7CC5}"/>
              </a:ext>
            </a:extLst>
          </p:cNvPr>
          <p:cNvSpPr/>
          <p:nvPr/>
        </p:nvSpPr>
        <p:spPr bwMode="auto">
          <a:xfrm>
            <a:off x="4055049" y="3808181"/>
            <a:ext cx="3751123" cy="2984574"/>
          </a:xfrm>
          <a:prstGeom prst="rect">
            <a:avLst/>
          </a:prstGeom>
          <a:ln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096197-5497-4431-A631-B64877CA2B6A}"/>
              </a:ext>
            </a:extLst>
          </p:cNvPr>
          <p:cNvSpPr/>
          <p:nvPr/>
        </p:nvSpPr>
        <p:spPr bwMode="auto">
          <a:xfrm>
            <a:off x="30611" y="3817322"/>
            <a:ext cx="3751123" cy="2984574"/>
          </a:xfrm>
          <a:prstGeom prst="rect">
            <a:avLst/>
          </a:prstGeom>
          <a:ln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39ADEAC-A583-4FF5-B65E-6EC4D1C29665}"/>
              </a:ext>
            </a:extLst>
          </p:cNvPr>
          <p:cNvSpPr/>
          <p:nvPr/>
        </p:nvSpPr>
        <p:spPr bwMode="auto">
          <a:xfrm>
            <a:off x="1146723" y="1165791"/>
            <a:ext cx="1343289" cy="50650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4" descr="https://sc01.alicdn.com/kf/H331f010bbcb74975895227f5490fe615g/231642235/H331f010bbcb74975895227f5490fe615g.jpg">
            <a:extLst>
              <a:ext uri="{FF2B5EF4-FFF2-40B4-BE49-F238E27FC236}">
                <a16:creationId xmlns:a16="http://schemas.microsoft.com/office/drawing/2014/main" id="{DB35A03D-9757-41DC-B816-E8D2EC4F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4" y="1915898"/>
            <a:ext cx="956346" cy="11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4EB527A-BC9A-4ED6-96A2-C4D4598C5C70}"/>
              </a:ext>
            </a:extLst>
          </p:cNvPr>
          <p:cNvSpPr/>
          <p:nvPr/>
        </p:nvSpPr>
        <p:spPr>
          <a:xfrm>
            <a:off x="173728" y="2189034"/>
            <a:ext cx="103527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Текущая </a:t>
            </a:r>
            <a:r>
              <a:rPr lang="ru-RU" sz="1600" dirty="0"/>
              <a:t>ИМ</a:t>
            </a:r>
            <a:endParaRPr lang="ru-RU" sz="135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50538C-9F3A-4B29-9A0A-E8150A1377C5}"/>
              </a:ext>
            </a:extLst>
          </p:cNvPr>
          <p:cNvSpPr/>
          <p:nvPr/>
        </p:nvSpPr>
        <p:spPr>
          <a:xfrm>
            <a:off x="406802" y="1654144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2021</a:t>
            </a:r>
          </a:p>
        </p:txBody>
      </p:sp>
      <p:pic>
        <p:nvPicPr>
          <p:cNvPr id="12" name="Picture 4" descr="https://sc01.alicdn.com/kf/H331f010bbcb74975895227f5490fe615g/231642235/H331f010bbcb74975895227f5490fe615g.jpg">
            <a:extLst>
              <a:ext uri="{FF2B5EF4-FFF2-40B4-BE49-F238E27FC236}">
                <a16:creationId xmlns:a16="http://schemas.microsoft.com/office/drawing/2014/main" id="{FD39F01D-9CB8-4544-BCE8-A3E101533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00" y="1907509"/>
            <a:ext cx="956346" cy="1162470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E2CD634-8CDC-4611-9656-ACE444C55E08}"/>
              </a:ext>
            </a:extLst>
          </p:cNvPr>
          <p:cNvSpPr/>
          <p:nvPr/>
        </p:nvSpPr>
        <p:spPr>
          <a:xfrm>
            <a:off x="1785250" y="2235523"/>
            <a:ext cx="95634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ПИМ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917A7DE-3C60-4F4D-B30F-1043B94B81D5}"/>
              </a:ext>
            </a:extLst>
          </p:cNvPr>
          <p:cNvSpPr/>
          <p:nvPr/>
        </p:nvSpPr>
        <p:spPr>
          <a:xfrm>
            <a:off x="2004062" y="1645807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59B3E"/>
                </a:solidFill>
              </a:rPr>
              <a:t>2022</a:t>
            </a:r>
          </a:p>
        </p:txBody>
      </p:sp>
      <p:pic>
        <p:nvPicPr>
          <p:cNvPr id="15" name="Picture 4" descr="https://sc01.alicdn.com/kf/H331f010bbcb74975895227f5490fe615g/231642235/H331f010bbcb74975895227f5490fe615g.jpg">
            <a:extLst>
              <a:ext uri="{FF2B5EF4-FFF2-40B4-BE49-F238E27FC236}">
                <a16:creationId xmlns:a16="http://schemas.microsoft.com/office/drawing/2014/main" id="{E12590D2-C626-44B8-AB58-77C0201F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44" y="1915898"/>
            <a:ext cx="956346" cy="11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5951BC3-CB61-40C3-BFF5-EB41FD117C27}"/>
              </a:ext>
            </a:extLst>
          </p:cNvPr>
          <p:cNvSpPr/>
          <p:nvPr/>
        </p:nvSpPr>
        <p:spPr>
          <a:xfrm>
            <a:off x="3038213" y="2240854"/>
            <a:ext cx="95634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ПИМ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E263B72-A6C9-41D0-BD3C-867920EC7633}"/>
              </a:ext>
            </a:extLst>
          </p:cNvPr>
          <p:cNvSpPr/>
          <p:nvPr/>
        </p:nvSpPr>
        <p:spPr>
          <a:xfrm>
            <a:off x="3235048" y="1658219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59B3E"/>
                </a:solidFill>
              </a:rPr>
              <a:t>2023</a:t>
            </a:r>
          </a:p>
        </p:txBody>
      </p:sp>
      <p:pic>
        <p:nvPicPr>
          <p:cNvPr id="18" name="Picture 4" descr="https://sc01.alicdn.com/kf/H331f010bbcb74975895227f5490fe615g/231642235/H331f010bbcb74975895227f5490fe615g.jpg">
            <a:extLst>
              <a:ext uri="{FF2B5EF4-FFF2-40B4-BE49-F238E27FC236}">
                <a16:creationId xmlns:a16="http://schemas.microsoft.com/office/drawing/2014/main" id="{3E891655-A8B7-4E79-8CC7-C2B470A10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09" y="1915898"/>
            <a:ext cx="956346" cy="11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24AF588-1148-46DC-B9F3-FADC80D3B6AD}"/>
              </a:ext>
            </a:extLst>
          </p:cNvPr>
          <p:cNvSpPr/>
          <p:nvPr/>
        </p:nvSpPr>
        <p:spPr>
          <a:xfrm>
            <a:off x="4315160" y="2243143"/>
            <a:ext cx="95634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ПИМ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1E77A05-F88D-4660-AA6C-D44ABEE3546B}"/>
              </a:ext>
            </a:extLst>
          </p:cNvPr>
          <p:cNvSpPr/>
          <p:nvPr/>
        </p:nvSpPr>
        <p:spPr>
          <a:xfrm>
            <a:off x="4311821" y="1669800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59B3E"/>
                </a:solidFill>
              </a:rPr>
              <a:t>2024</a:t>
            </a:r>
          </a:p>
        </p:txBody>
      </p:sp>
      <p:pic>
        <p:nvPicPr>
          <p:cNvPr id="21" name="Picture 4" descr="https://sc01.alicdn.com/kf/H331f010bbcb74975895227f5490fe615g/231642235/H331f010bbcb74975895227f5490fe615g.jpg">
            <a:extLst>
              <a:ext uri="{FF2B5EF4-FFF2-40B4-BE49-F238E27FC236}">
                <a16:creationId xmlns:a16="http://schemas.microsoft.com/office/drawing/2014/main" id="{31D557FC-1B10-4598-BD1E-23340F407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493" y="1915898"/>
            <a:ext cx="956346" cy="11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AE34664-655D-4DBD-9231-9B5B989C8221}"/>
              </a:ext>
            </a:extLst>
          </p:cNvPr>
          <p:cNvSpPr/>
          <p:nvPr/>
        </p:nvSpPr>
        <p:spPr>
          <a:xfrm>
            <a:off x="5594344" y="2243143"/>
            <a:ext cx="95634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ПИМ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B08CAFB-9426-46EE-9B1E-6B7B113119C6}"/>
              </a:ext>
            </a:extLst>
          </p:cNvPr>
          <p:cNvSpPr/>
          <p:nvPr/>
        </p:nvSpPr>
        <p:spPr>
          <a:xfrm>
            <a:off x="5553945" y="1647618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59B3E"/>
                </a:solidFill>
              </a:rPr>
              <a:t>2025</a:t>
            </a:r>
          </a:p>
        </p:txBody>
      </p:sp>
      <p:pic>
        <p:nvPicPr>
          <p:cNvPr id="24" name="Picture 4" descr="https://sc01.alicdn.com/kf/H331f010bbcb74975895227f5490fe615g/231642235/H331f010bbcb74975895227f5490fe615g.jpg">
            <a:extLst>
              <a:ext uri="{FF2B5EF4-FFF2-40B4-BE49-F238E27FC236}">
                <a16:creationId xmlns:a16="http://schemas.microsoft.com/office/drawing/2014/main" id="{CD0C9076-1DB2-4D74-AD24-3AA14520D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19" y="1915898"/>
            <a:ext cx="956346" cy="11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7672127-B32E-4BC8-B3EE-C29FA016059D}"/>
              </a:ext>
            </a:extLst>
          </p:cNvPr>
          <p:cNvSpPr/>
          <p:nvPr/>
        </p:nvSpPr>
        <p:spPr>
          <a:xfrm>
            <a:off x="6860930" y="2235523"/>
            <a:ext cx="95634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ПИМ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BB1E22A-DB1C-44B8-80A8-C55F31A1134F}"/>
              </a:ext>
            </a:extLst>
          </p:cNvPr>
          <p:cNvSpPr/>
          <p:nvPr/>
        </p:nvSpPr>
        <p:spPr>
          <a:xfrm>
            <a:off x="6817337" y="1654144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59B3E"/>
                </a:solidFill>
              </a:rPr>
              <a:t>2026</a:t>
            </a:r>
          </a:p>
        </p:txBody>
      </p:sp>
      <p:pic>
        <p:nvPicPr>
          <p:cNvPr id="27" name="Picture 4" descr="https://sc01.alicdn.com/kf/H331f010bbcb74975895227f5490fe615g/231642235/H331f010bbcb74975895227f5490fe615g.jpg">
            <a:extLst>
              <a:ext uri="{FF2B5EF4-FFF2-40B4-BE49-F238E27FC236}">
                <a16:creationId xmlns:a16="http://schemas.microsoft.com/office/drawing/2014/main" id="{D4911C87-F5E8-4B94-855E-949CBA9B6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80" y="1915898"/>
            <a:ext cx="956346" cy="11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7642B47-F8AE-4DDD-9119-44B1890BD428}"/>
              </a:ext>
            </a:extLst>
          </p:cNvPr>
          <p:cNvSpPr/>
          <p:nvPr/>
        </p:nvSpPr>
        <p:spPr>
          <a:xfrm>
            <a:off x="8063951" y="2235523"/>
            <a:ext cx="95634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ПИМ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D30A969-4E19-46D5-8FB2-A780CDE5545D}"/>
              </a:ext>
            </a:extLst>
          </p:cNvPr>
          <p:cNvSpPr/>
          <p:nvPr/>
        </p:nvSpPr>
        <p:spPr>
          <a:xfrm>
            <a:off x="8107024" y="1654144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59B3E"/>
                </a:solidFill>
              </a:rPr>
              <a:t>2027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23099E3-BFE2-444A-9FB8-3C2A8721D1A1}"/>
              </a:ext>
            </a:extLst>
          </p:cNvPr>
          <p:cNvSpPr/>
          <p:nvPr/>
        </p:nvSpPr>
        <p:spPr>
          <a:xfrm>
            <a:off x="1132808" y="1200047"/>
            <a:ext cx="139243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59B3E"/>
                </a:solidFill>
              </a:rPr>
              <a:t>new</a:t>
            </a:r>
            <a:r>
              <a:rPr lang="ru-RU" sz="1200" i="1" dirty="0">
                <a:solidFill>
                  <a:srgbClr val="059B3E"/>
                </a:solidFill>
              </a:rPr>
              <a:t> </a:t>
            </a:r>
            <a:r>
              <a:rPr lang="ru-RU" i="1" dirty="0">
                <a:solidFill>
                  <a:srgbClr val="059B3E"/>
                </a:solidFill>
              </a:rPr>
              <a:t>элемент </a:t>
            </a:r>
            <a:r>
              <a:rPr lang="ru-RU" i="1" dirty="0"/>
              <a:t>2021</a:t>
            </a:r>
            <a:endParaRPr lang="ru-RU" sz="1200" i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4F1802B-E295-4CAB-9127-C3EE0C062547}"/>
              </a:ext>
            </a:extLst>
          </p:cNvPr>
          <p:cNvSpPr/>
          <p:nvPr/>
        </p:nvSpPr>
        <p:spPr>
          <a:xfrm rot="5400000">
            <a:off x="1497082" y="3045823"/>
            <a:ext cx="494537" cy="2234733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BB38522-3EDE-465A-9DE5-4010925C9BEF}"/>
              </a:ext>
            </a:extLst>
          </p:cNvPr>
          <p:cNvSpPr/>
          <p:nvPr/>
        </p:nvSpPr>
        <p:spPr>
          <a:xfrm>
            <a:off x="876527" y="3881094"/>
            <a:ext cx="175222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Текущий ПП 2021 (топология)</a:t>
            </a:r>
            <a:endParaRPr lang="en-US" dirty="0"/>
          </a:p>
        </p:txBody>
      </p:sp>
      <p:cxnSp>
        <p:nvCxnSpPr>
          <p:cNvPr id="33" name="Соединитель: изогнутый 32">
            <a:extLst>
              <a:ext uri="{FF2B5EF4-FFF2-40B4-BE49-F238E27FC236}">
                <a16:creationId xmlns:a16="http://schemas.microsoft.com/office/drawing/2014/main" id="{AA2E299A-CFDF-4478-B139-6A068D408F61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704544" y="1395136"/>
            <a:ext cx="444617" cy="350863"/>
          </a:xfrm>
          <a:prstGeom prst="curvedConnector2">
            <a:avLst/>
          </a:prstGeom>
          <a:noFill/>
          <a:ln w="38100" cap="flat" cmpd="sng" algn="ctr">
            <a:solidFill>
              <a:srgbClr val="CC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Соединитель: изогнутый 33">
            <a:extLst>
              <a:ext uri="{FF2B5EF4-FFF2-40B4-BE49-F238E27FC236}">
                <a16:creationId xmlns:a16="http://schemas.microsoft.com/office/drawing/2014/main" id="{650E1883-95B8-479D-AD5C-67021A16EC53}"/>
              </a:ext>
            </a:extLst>
          </p:cNvPr>
          <p:cNvCxnSpPr>
            <a:cxnSpLocks/>
            <a:stCxn id="9" idx="2"/>
            <a:endCxn id="12" idx="2"/>
          </p:cNvCxnSpPr>
          <p:nvPr/>
        </p:nvCxnSpPr>
        <p:spPr bwMode="auto">
          <a:xfrm rot="5400000" flipH="1" flipV="1">
            <a:off x="1487725" y="2283721"/>
            <a:ext cx="8389" cy="1580906"/>
          </a:xfrm>
          <a:prstGeom prst="curvedConnector3">
            <a:avLst>
              <a:gd name="adj1" fmla="val -2724997"/>
            </a:avLst>
          </a:prstGeom>
          <a:noFill/>
          <a:ln w="38100" cap="flat" cmpd="sng" algn="ctr">
            <a:solidFill>
              <a:srgbClr val="CC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Соединитель: изогнутый 34">
            <a:extLst>
              <a:ext uri="{FF2B5EF4-FFF2-40B4-BE49-F238E27FC236}">
                <a16:creationId xmlns:a16="http://schemas.microsoft.com/office/drawing/2014/main" id="{B9DC2DCD-4371-41A8-A0C6-D59AE2E5A161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 flipV="1">
            <a:off x="1749317" y="3078368"/>
            <a:ext cx="1765600" cy="201549"/>
          </a:xfrm>
          <a:prstGeom prst="curvedConnector2">
            <a:avLst/>
          </a:prstGeom>
          <a:noFill/>
          <a:ln w="38100" cap="flat" cmpd="sng" algn="ctr">
            <a:solidFill>
              <a:srgbClr val="CC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Соединитель: изогнутый 35">
            <a:extLst>
              <a:ext uri="{FF2B5EF4-FFF2-40B4-BE49-F238E27FC236}">
                <a16:creationId xmlns:a16="http://schemas.microsoft.com/office/drawing/2014/main" id="{16E2714A-454E-4F66-B965-259456FEBB46}"/>
              </a:ext>
            </a:extLst>
          </p:cNvPr>
          <p:cNvCxnSpPr>
            <a:cxnSpLocks/>
            <a:endCxn id="18" idx="2"/>
          </p:cNvCxnSpPr>
          <p:nvPr/>
        </p:nvCxnSpPr>
        <p:spPr bwMode="auto">
          <a:xfrm flipV="1">
            <a:off x="1756939" y="3078368"/>
            <a:ext cx="3029543" cy="201549"/>
          </a:xfrm>
          <a:prstGeom prst="curvedConnector2">
            <a:avLst/>
          </a:prstGeom>
          <a:noFill/>
          <a:ln w="38100" cap="flat" cmpd="sng" algn="ctr">
            <a:solidFill>
              <a:srgbClr val="CC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Соединитель: изогнутый 36">
            <a:extLst>
              <a:ext uri="{FF2B5EF4-FFF2-40B4-BE49-F238E27FC236}">
                <a16:creationId xmlns:a16="http://schemas.microsoft.com/office/drawing/2014/main" id="{5C331C51-D43D-43AD-BA06-821ADFAB929F}"/>
              </a:ext>
            </a:extLst>
          </p:cNvPr>
          <p:cNvCxnSpPr>
            <a:cxnSpLocks/>
            <a:endCxn id="21" idx="2"/>
          </p:cNvCxnSpPr>
          <p:nvPr/>
        </p:nvCxnSpPr>
        <p:spPr bwMode="auto">
          <a:xfrm flipV="1">
            <a:off x="3459764" y="3078368"/>
            <a:ext cx="2605902" cy="165737"/>
          </a:xfrm>
          <a:prstGeom prst="curvedConnector2">
            <a:avLst/>
          </a:prstGeom>
          <a:noFill/>
          <a:ln w="38100" cap="flat" cmpd="sng" algn="ctr">
            <a:solidFill>
              <a:srgbClr val="CC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Соединитель: изогнутый 37">
            <a:extLst>
              <a:ext uri="{FF2B5EF4-FFF2-40B4-BE49-F238E27FC236}">
                <a16:creationId xmlns:a16="http://schemas.microsoft.com/office/drawing/2014/main" id="{ACD418EB-0294-4CE0-B731-BE23D6E9FEE1}"/>
              </a:ext>
            </a:extLst>
          </p:cNvPr>
          <p:cNvCxnSpPr>
            <a:cxnSpLocks/>
            <a:endCxn id="24" idx="2"/>
          </p:cNvCxnSpPr>
          <p:nvPr/>
        </p:nvCxnSpPr>
        <p:spPr bwMode="auto">
          <a:xfrm flipV="1">
            <a:off x="4899861" y="3078368"/>
            <a:ext cx="2447631" cy="144742"/>
          </a:xfrm>
          <a:prstGeom prst="curvedConnector2">
            <a:avLst/>
          </a:prstGeom>
          <a:noFill/>
          <a:ln w="38100" cap="flat" cmpd="sng" algn="ctr">
            <a:solidFill>
              <a:srgbClr val="CC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Соединитель: изогнутый 38">
            <a:extLst>
              <a:ext uri="{FF2B5EF4-FFF2-40B4-BE49-F238E27FC236}">
                <a16:creationId xmlns:a16="http://schemas.microsoft.com/office/drawing/2014/main" id="{2B73EE3C-F509-4AA6-BF64-9A604FD00E2B}"/>
              </a:ext>
            </a:extLst>
          </p:cNvPr>
          <p:cNvCxnSpPr>
            <a:cxnSpLocks/>
            <a:endCxn id="27" idx="2"/>
          </p:cNvCxnSpPr>
          <p:nvPr/>
        </p:nvCxnSpPr>
        <p:spPr bwMode="auto">
          <a:xfrm flipV="1">
            <a:off x="5353361" y="3078368"/>
            <a:ext cx="3212392" cy="144742"/>
          </a:xfrm>
          <a:prstGeom prst="curvedConnector2">
            <a:avLst/>
          </a:prstGeom>
          <a:noFill/>
          <a:ln w="38100" cap="flat" cmpd="sng" algn="ctr">
            <a:solidFill>
              <a:srgbClr val="CC99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1A65CFD-D585-4774-A98C-6576174AD3A5}"/>
              </a:ext>
            </a:extLst>
          </p:cNvPr>
          <p:cNvSpPr/>
          <p:nvPr/>
        </p:nvSpPr>
        <p:spPr>
          <a:xfrm>
            <a:off x="4883999" y="3196419"/>
            <a:ext cx="415111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CC9900"/>
                </a:solidFill>
              </a:rPr>
              <a:t>наследование</a:t>
            </a:r>
            <a:endParaRPr lang="ru-RU" sz="1600" i="1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CC207D78-6430-481E-86EF-944C183E1C64}"/>
              </a:ext>
            </a:extLst>
          </p:cNvPr>
          <p:cNvSpPr/>
          <p:nvPr/>
        </p:nvSpPr>
        <p:spPr bwMode="auto">
          <a:xfrm>
            <a:off x="152894" y="1146334"/>
            <a:ext cx="8876546" cy="2411976"/>
          </a:xfrm>
          <a:prstGeom prst="roundRect">
            <a:avLst/>
          </a:prstGeom>
          <a:noFill/>
          <a:ln w="3492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Стрелка вправо 23">
            <a:extLst>
              <a:ext uri="{FF2B5EF4-FFF2-40B4-BE49-F238E27FC236}">
                <a16:creationId xmlns:a16="http://schemas.microsoft.com/office/drawing/2014/main" id="{B2C1D0BE-D443-4869-9748-13D8710B56B1}"/>
              </a:ext>
            </a:extLst>
          </p:cNvPr>
          <p:cNvSpPr/>
          <p:nvPr/>
        </p:nvSpPr>
        <p:spPr bwMode="auto">
          <a:xfrm rot="10800000" flipH="1">
            <a:off x="1179640" y="2235523"/>
            <a:ext cx="677058" cy="36509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B0F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B050"/>
              </a:solidFill>
              <a:highlight>
                <a:srgbClr val="00FF00"/>
              </a:highlight>
              <a:latin typeface="Arial" charset="0"/>
            </a:endParaRPr>
          </a:p>
        </p:txBody>
      </p:sp>
      <p:sp>
        <p:nvSpPr>
          <p:cNvPr id="43" name="Стрелка вправо 23">
            <a:extLst>
              <a:ext uri="{FF2B5EF4-FFF2-40B4-BE49-F238E27FC236}">
                <a16:creationId xmlns:a16="http://schemas.microsoft.com/office/drawing/2014/main" id="{AA11CB9A-1579-4296-8EAC-BC1BB1EDFE6A}"/>
              </a:ext>
            </a:extLst>
          </p:cNvPr>
          <p:cNvSpPr/>
          <p:nvPr/>
        </p:nvSpPr>
        <p:spPr bwMode="auto">
          <a:xfrm rot="10800000" flipH="1">
            <a:off x="2740755" y="2271334"/>
            <a:ext cx="338785" cy="36509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B0F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B050"/>
              </a:solidFill>
              <a:highlight>
                <a:srgbClr val="00FF00"/>
              </a:highlight>
              <a:latin typeface="Arial" charset="0"/>
            </a:endParaRPr>
          </a:p>
        </p:txBody>
      </p:sp>
      <p:sp>
        <p:nvSpPr>
          <p:cNvPr id="44" name="Стрелка вправо 23">
            <a:extLst>
              <a:ext uri="{FF2B5EF4-FFF2-40B4-BE49-F238E27FC236}">
                <a16:creationId xmlns:a16="http://schemas.microsoft.com/office/drawing/2014/main" id="{C42C9ABF-7B2F-47A9-BA5A-374F384490D5}"/>
              </a:ext>
            </a:extLst>
          </p:cNvPr>
          <p:cNvSpPr/>
          <p:nvPr/>
        </p:nvSpPr>
        <p:spPr bwMode="auto">
          <a:xfrm rot="10800000" flipH="1">
            <a:off x="3993859" y="2247925"/>
            <a:ext cx="338785" cy="36509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B0F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B050"/>
              </a:solidFill>
              <a:highlight>
                <a:srgbClr val="00FF00"/>
              </a:highlight>
              <a:latin typeface="Arial" charset="0"/>
            </a:endParaRPr>
          </a:p>
        </p:txBody>
      </p:sp>
      <p:sp>
        <p:nvSpPr>
          <p:cNvPr id="45" name="Стрелка вправо 23">
            <a:extLst>
              <a:ext uri="{FF2B5EF4-FFF2-40B4-BE49-F238E27FC236}">
                <a16:creationId xmlns:a16="http://schemas.microsoft.com/office/drawing/2014/main" id="{DAC98D67-9380-47C7-8E22-135447B1DDF2}"/>
              </a:ext>
            </a:extLst>
          </p:cNvPr>
          <p:cNvSpPr/>
          <p:nvPr/>
        </p:nvSpPr>
        <p:spPr bwMode="auto">
          <a:xfrm rot="10800000" flipH="1">
            <a:off x="5269450" y="2235523"/>
            <a:ext cx="338785" cy="36509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B0F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B050"/>
              </a:solidFill>
              <a:highlight>
                <a:srgbClr val="00FF00"/>
              </a:highlight>
              <a:latin typeface="Arial" charset="0"/>
            </a:endParaRPr>
          </a:p>
        </p:txBody>
      </p:sp>
      <p:sp>
        <p:nvSpPr>
          <p:cNvPr id="46" name="Стрелка вправо 23">
            <a:extLst>
              <a:ext uri="{FF2B5EF4-FFF2-40B4-BE49-F238E27FC236}">
                <a16:creationId xmlns:a16="http://schemas.microsoft.com/office/drawing/2014/main" id="{17AD212E-4E10-4C41-B763-D66CC35DA607}"/>
              </a:ext>
            </a:extLst>
          </p:cNvPr>
          <p:cNvSpPr/>
          <p:nvPr/>
        </p:nvSpPr>
        <p:spPr bwMode="auto">
          <a:xfrm rot="10800000" flipH="1">
            <a:off x="6556136" y="2242345"/>
            <a:ext cx="338785" cy="36509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B0F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B050"/>
              </a:solidFill>
              <a:highlight>
                <a:srgbClr val="00FF00"/>
              </a:highlight>
              <a:latin typeface="Arial" charset="0"/>
            </a:endParaRPr>
          </a:p>
        </p:txBody>
      </p:sp>
      <p:sp>
        <p:nvSpPr>
          <p:cNvPr id="47" name="Стрелка вправо 23">
            <a:extLst>
              <a:ext uri="{FF2B5EF4-FFF2-40B4-BE49-F238E27FC236}">
                <a16:creationId xmlns:a16="http://schemas.microsoft.com/office/drawing/2014/main" id="{51C5347E-4E5C-4011-904D-1990310DE5C4}"/>
              </a:ext>
            </a:extLst>
          </p:cNvPr>
          <p:cNvSpPr/>
          <p:nvPr/>
        </p:nvSpPr>
        <p:spPr bwMode="auto">
          <a:xfrm rot="10800000" flipH="1">
            <a:off x="7806172" y="2250581"/>
            <a:ext cx="338785" cy="36509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B0F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B050"/>
              </a:solidFill>
              <a:highlight>
                <a:srgbClr val="00FF00"/>
              </a:highlight>
              <a:latin typeface="Arial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984F0D3-68DA-4A2C-BF3D-D46000DB9624}"/>
              </a:ext>
            </a:extLst>
          </p:cNvPr>
          <p:cNvSpPr/>
          <p:nvPr/>
        </p:nvSpPr>
        <p:spPr>
          <a:xfrm rot="5400000">
            <a:off x="5652290" y="2964627"/>
            <a:ext cx="494537" cy="2310839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8D0E199-E51B-4B68-B98C-72B13DE4DC01}"/>
              </a:ext>
            </a:extLst>
          </p:cNvPr>
          <p:cNvSpPr/>
          <p:nvPr/>
        </p:nvSpPr>
        <p:spPr>
          <a:xfrm>
            <a:off x="4670711" y="3855091"/>
            <a:ext cx="239267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Перспективный ПП </a:t>
            </a:r>
            <a:r>
              <a:rPr lang="ru-RU" dirty="0">
                <a:solidFill>
                  <a:srgbClr val="00B050"/>
                </a:solidFill>
              </a:rPr>
              <a:t>2022 </a:t>
            </a:r>
            <a:r>
              <a:rPr lang="ru-RU" dirty="0"/>
              <a:t>(топология)</a:t>
            </a:r>
          </a:p>
        </p:txBody>
      </p:sp>
      <p:cxnSp>
        <p:nvCxnSpPr>
          <p:cNvPr id="50" name="Соединитель: изогнутый 49">
            <a:extLst>
              <a:ext uri="{FF2B5EF4-FFF2-40B4-BE49-F238E27FC236}">
                <a16:creationId xmlns:a16="http://schemas.microsoft.com/office/drawing/2014/main" id="{E772CD5D-77C4-41E0-B300-FD6B8F1C3D7C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494976" y="1324486"/>
            <a:ext cx="7621" cy="1267889"/>
          </a:xfrm>
          <a:prstGeom prst="curvedConnector3">
            <a:avLst>
              <a:gd name="adj1" fmla="val -7099055"/>
            </a:avLst>
          </a:prstGeom>
          <a:noFill/>
          <a:ln w="38100" cap="flat" cmpd="sng" algn="ctr">
            <a:solidFill>
              <a:srgbClr val="CC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Соединитель: изогнутый 50">
            <a:extLst>
              <a:ext uri="{FF2B5EF4-FFF2-40B4-BE49-F238E27FC236}">
                <a16:creationId xmlns:a16="http://schemas.microsoft.com/office/drawing/2014/main" id="{74A7851C-0B99-4B45-AA33-674E9DB2C9C0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6786494" y="1332107"/>
            <a:ext cx="7621" cy="1267889"/>
          </a:xfrm>
          <a:prstGeom prst="curvedConnector3">
            <a:avLst>
              <a:gd name="adj1" fmla="val -7099055"/>
            </a:avLst>
          </a:prstGeom>
          <a:noFill/>
          <a:ln w="38100" cap="flat" cmpd="sng" algn="ctr">
            <a:solidFill>
              <a:srgbClr val="CC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Соединитель: изогнутый 51">
            <a:extLst>
              <a:ext uri="{FF2B5EF4-FFF2-40B4-BE49-F238E27FC236}">
                <a16:creationId xmlns:a16="http://schemas.microsoft.com/office/drawing/2014/main" id="{3049D552-B7AC-47E9-B96A-3F83372DEE5C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8071955" y="1332803"/>
            <a:ext cx="7621" cy="1267889"/>
          </a:xfrm>
          <a:prstGeom prst="curvedConnector3">
            <a:avLst>
              <a:gd name="adj1" fmla="val -7099055"/>
            </a:avLst>
          </a:prstGeom>
          <a:noFill/>
          <a:ln w="38100" cap="flat" cmpd="sng" algn="ctr">
            <a:solidFill>
              <a:srgbClr val="CC99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Овал 52">
            <a:extLst>
              <a:ext uri="{FF2B5EF4-FFF2-40B4-BE49-F238E27FC236}">
                <a16:creationId xmlns:a16="http://schemas.microsoft.com/office/drawing/2014/main" id="{D668C871-C432-42E4-8E04-4390306DF245}"/>
              </a:ext>
            </a:extLst>
          </p:cNvPr>
          <p:cNvSpPr/>
          <p:nvPr/>
        </p:nvSpPr>
        <p:spPr bwMode="auto">
          <a:xfrm>
            <a:off x="3705989" y="1211583"/>
            <a:ext cx="1343289" cy="50650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ru-RU" i="1" dirty="0">
              <a:solidFill>
                <a:srgbClr val="059B3E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292B6D45-78F0-4209-B231-F6817C09CD96}"/>
              </a:ext>
            </a:extLst>
          </p:cNvPr>
          <p:cNvSpPr/>
          <p:nvPr/>
        </p:nvSpPr>
        <p:spPr>
          <a:xfrm>
            <a:off x="3676054" y="1239148"/>
            <a:ext cx="140149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59B3E"/>
                </a:solidFill>
              </a:rPr>
              <a:t>new</a:t>
            </a:r>
            <a:r>
              <a:rPr lang="ru-RU" i="1" dirty="0">
                <a:solidFill>
                  <a:srgbClr val="059B3E"/>
                </a:solidFill>
              </a:rPr>
              <a:t> элемент </a:t>
            </a:r>
            <a:r>
              <a:rPr lang="ru-RU" i="1" dirty="0"/>
              <a:t>2024</a:t>
            </a:r>
          </a:p>
        </p:txBody>
      </p:sp>
      <p:sp>
        <p:nvSpPr>
          <p:cNvPr id="55" name="Стрелка вправо 23">
            <a:extLst>
              <a:ext uri="{FF2B5EF4-FFF2-40B4-BE49-F238E27FC236}">
                <a16:creationId xmlns:a16="http://schemas.microsoft.com/office/drawing/2014/main" id="{0E27E5F7-7D43-4E28-AA66-F4FD233F5F92}"/>
              </a:ext>
            </a:extLst>
          </p:cNvPr>
          <p:cNvSpPr/>
          <p:nvPr/>
        </p:nvSpPr>
        <p:spPr bwMode="auto">
          <a:xfrm flipH="1">
            <a:off x="1590463" y="5246407"/>
            <a:ext cx="330468" cy="36509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B050"/>
              </a:solidFill>
              <a:highlight>
                <a:srgbClr val="00FF00"/>
              </a:highlight>
              <a:latin typeface="Arial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8AB2EBF8-5488-4A47-8F0B-2E2E8602F438}"/>
              </a:ext>
            </a:extLst>
          </p:cNvPr>
          <p:cNvSpPr/>
          <p:nvPr/>
        </p:nvSpPr>
        <p:spPr bwMode="auto">
          <a:xfrm>
            <a:off x="2405007" y="4532485"/>
            <a:ext cx="837010" cy="2147269"/>
          </a:xfrm>
          <a:prstGeom prst="roundRect">
            <a:avLst/>
          </a:prstGeom>
          <a:noFill/>
          <a:ln w="3492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D281FCC-EA77-4592-A121-6B7E48374A34}"/>
              </a:ext>
            </a:extLst>
          </p:cNvPr>
          <p:cNvSpPr/>
          <p:nvPr/>
        </p:nvSpPr>
        <p:spPr>
          <a:xfrm rot="16200000">
            <a:off x="1110917" y="5334864"/>
            <a:ext cx="206642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Текущая режимная модификация (ТРМ)</a:t>
            </a:r>
            <a:endParaRPr lang="ru-RU" sz="1200" i="1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EAFD649-AE22-4F29-ABE6-C5BF0BB882D7}"/>
              </a:ext>
            </a:extLst>
          </p:cNvPr>
          <p:cNvSpPr/>
          <p:nvPr/>
        </p:nvSpPr>
        <p:spPr>
          <a:xfrm rot="5400000">
            <a:off x="4409338" y="5264039"/>
            <a:ext cx="232014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Перспективная режимная модификация (ПРМ)</a:t>
            </a:r>
            <a:endParaRPr lang="ru-RU" sz="1200" i="1" dirty="0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CB6953B-106B-47BB-87C6-C82C4466C552}"/>
              </a:ext>
            </a:extLst>
          </p:cNvPr>
          <p:cNvSpPr/>
          <p:nvPr/>
        </p:nvSpPr>
        <p:spPr bwMode="auto">
          <a:xfrm>
            <a:off x="4451595" y="4532485"/>
            <a:ext cx="837010" cy="2123109"/>
          </a:xfrm>
          <a:prstGeom prst="roundRect">
            <a:avLst/>
          </a:prstGeom>
          <a:noFill/>
          <a:ln w="3492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Стрелка вправо 23">
            <a:extLst>
              <a:ext uri="{FF2B5EF4-FFF2-40B4-BE49-F238E27FC236}">
                <a16:creationId xmlns:a16="http://schemas.microsoft.com/office/drawing/2014/main" id="{5583C0AB-52FF-4B34-B3B2-3699F4B86F68}"/>
              </a:ext>
            </a:extLst>
          </p:cNvPr>
          <p:cNvSpPr/>
          <p:nvPr/>
        </p:nvSpPr>
        <p:spPr bwMode="auto">
          <a:xfrm rot="10800000" flipH="1">
            <a:off x="5930609" y="5287403"/>
            <a:ext cx="719885" cy="36509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B050"/>
              </a:solidFill>
              <a:highlight>
                <a:srgbClr val="00FF00"/>
              </a:highlight>
              <a:latin typeface="Arial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6436C7EF-1F26-4085-94D5-29BE628281A6}"/>
              </a:ext>
            </a:extLst>
          </p:cNvPr>
          <p:cNvSpPr/>
          <p:nvPr/>
        </p:nvSpPr>
        <p:spPr>
          <a:xfrm>
            <a:off x="793692" y="4659877"/>
            <a:ext cx="559161" cy="181781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1</a:t>
            </a: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027860E5-555E-4399-B9CF-1261D7679C0C}"/>
              </a:ext>
            </a:extLst>
          </p:cNvPr>
          <p:cNvSpPr/>
          <p:nvPr/>
        </p:nvSpPr>
        <p:spPr bwMode="auto">
          <a:xfrm>
            <a:off x="658111" y="4590940"/>
            <a:ext cx="837010" cy="2123108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763B7B7-388D-4947-8D91-803063F04CB0}"/>
              </a:ext>
            </a:extLst>
          </p:cNvPr>
          <p:cNvSpPr/>
          <p:nvPr/>
        </p:nvSpPr>
        <p:spPr>
          <a:xfrm>
            <a:off x="793691" y="4870541"/>
            <a:ext cx="559161" cy="181781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2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1B75991-A646-400F-B99F-9BD5AAD5FD3C}"/>
              </a:ext>
            </a:extLst>
          </p:cNvPr>
          <p:cNvSpPr/>
          <p:nvPr/>
        </p:nvSpPr>
        <p:spPr>
          <a:xfrm>
            <a:off x="793691" y="5081112"/>
            <a:ext cx="559161" cy="193140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3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1E783D64-4CD9-484B-8BB4-D471FF39DC06}"/>
              </a:ext>
            </a:extLst>
          </p:cNvPr>
          <p:cNvSpPr/>
          <p:nvPr/>
        </p:nvSpPr>
        <p:spPr>
          <a:xfrm>
            <a:off x="793691" y="5300107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4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2415EAFE-01D1-4FAF-BDB7-7852A574D027}"/>
              </a:ext>
            </a:extLst>
          </p:cNvPr>
          <p:cNvSpPr/>
          <p:nvPr/>
        </p:nvSpPr>
        <p:spPr>
          <a:xfrm>
            <a:off x="796866" y="5498415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5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EEB5C34-361C-4A6F-95DC-0FC292C4A6EE}"/>
              </a:ext>
            </a:extLst>
          </p:cNvPr>
          <p:cNvSpPr/>
          <p:nvPr/>
        </p:nvSpPr>
        <p:spPr>
          <a:xfrm>
            <a:off x="75545" y="6354230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rgbClr val="FF0000"/>
                </a:solidFill>
              </a:rPr>
              <a:t>2021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27578A38-272B-4C56-9613-4A8B0DA1E544}"/>
              </a:ext>
            </a:extLst>
          </p:cNvPr>
          <p:cNvSpPr/>
          <p:nvPr/>
        </p:nvSpPr>
        <p:spPr bwMode="auto">
          <a:xfrm>
            <a:off x="6756408" y="4587405"/>
            <a:ext cx="837010" cy="2074602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253BBC0E-EFDF-44F9-96EA-6D18A72D04CA}"/>
              </a:ext>
            </a:extLst>
          </p:cNvPr>
          <p:cNvSpPr/>
          <p:nvPr/>
        </p:nvSpPr>
        <p:spPr>
          <a:xfrm>
            <a:off x="6163449" y="6406271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rgbClr val="FF0000"/>
                </a:solidFill>
              </a:rPr>
              <a:t>2022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2E8EA049-0733-4E7E-A7C6-52A0E4CA1D5B}"/>
              </a:ext>
            </a:extLst>
          </p:cNvPr>
          <p:cNvSpPr/>
          <p:nvPr/>
        </p:nvSpPr>
        <p:spPr>
          <a:xfrm>
            <a:off x="2444951" y="6371977"/>
            <a:ext cx="76418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rgbClr val="7030A0"/>
                </a:solidFill>
              </a:rPr>
              <a:t>режим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D4B7FC71-5B21-4CCA-B400-DB06F4E79286}"/>
              </a:ext>
            </a:extLst>
          </p:cNvPr>
          <p:cNvSpPr/>
          <p:nvPr/>
        </p:nvSpPr>
        <p:spPr>
          <a:xfrm>
            <a:off x="4503811" y="6346577"/>
            <a:ext cx="76418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rgbClr val="7030A0"/>
                </a:solidFill>
              </a:rPr>
              <a:t>режим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72" name="Соединитель: уступ 71">
            <a:extLst>
              <a:ext uri="{FF2B5EF4-FFF2-40B4-BE49-F238E27FC236}">
                <a16:creationId xmlns:a16="http://schemas.microsoft.com/office/drawing/2014/main" id="{BA982300-54DE-496F-84A5-EDAE726597A0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 bwMode="auto">
          <a:xfrm rot="16200000" flipH="1">
            <a:off x="934343" y="2845492"/>
            <a:ext cx="738954" cy="1204706"/>
          </a:xfrm>
          <a:prstGeom prst="bentConnector3">
            <a:avLst>
              <a:gd name="adj1" fmla="val 50000"/>
            </a:avLst>
          </a:prstGeom>
          <a:ln w="76200">
            <a:solidFill>
              <a:srgbClr val="0070C0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73" name="Соединитель: уступ 72">
            <a:extLst>
              <a:ext uri="{FF2B5EF4-FFF2-40B4-BE49-F238E27FC236}">
                <a16:creationId xmlns:a16="http://schemas.microsoft.com/office/drawing/2014/main" id="{2F498EA3-D780-4271-9C6F-000E644255DD}"/>
              </a:ext>
            </a:extLst>
          </p:cNvPr>
          <p:cNvCxnSpPr>
            <a:cxnSpLocks/>
            <a:stCxn id="12" idx="2"/>
            <a:endCxn id="6" idx="0"/>
          </p:cNvCxnSpPr>
          <p:nvPr/>
        </p:nvCxnSpPr>
        <p:spPr bwMode="auto">
          <a:xfrm rot="16200000" flipH="1">
            <a:off x="3737391" y="1614961"/>
            <a:ext cx="738202" cy="3648238"/>
          </a:xfrm>
          <a:prstGeom prst="bentConnector3">
            <a:avLst>
              <a:gd name="adj1" fmla="val 50000"/>
            </a:avLst>
          </a:prstGeom>
          <a:ln w="73025">
            <a:solidFill>
              <a:srgbClr val="0070C0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12567DB-F9AA-4784-A80E-B0DD28C3E3BB}"/>
              </a:ext>
            </a:extLst>
          </p:cNvPr>
          <p:cNvSpPr/>
          <p:nvPr/>
        </p:nvSpPr>
        <p:spPr>
          <a:xfrm>
            <a:off x="682541" y="6398681"/>
            <a:ext cx="85850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rgbClr val="FF0000"/>
                </a:solidFill>
              </a:rPr>
              <a:t>модель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2724E25-8C78-43E8-9206-3122D3456618}"/>
              </a:ext>
            </a:extLst>
          </p:cNvPr>
          <p:cNvSpPr/>
          <p:nvPr/>
        </p:nvSpPr>
        <p:spPr>
          <a:xfrm>
            <a:off x="6734913" y="6379775"/>
            <a:ext cx="85850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rgbClr val="FF0000"/>
                </a:solidFill>
              </a:rPr>
              <a:t>модель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6" name="Стрелка вправо 23">
            <a:extLst>
              <a:ext uri="{FF2B5EF4-FFF2-40B4-BE49-F238E27FC236}">
                <a16:creationId xmlns:a16="http://schemas.microsoft.com/office/drawing/2014/main" id="{5B785319-8F36-471E-8905-4A271CCD71EF}"/>
              </a:ext>
            </a:extLst>
          </p:cNvPr>
          <p:cNvSpPr/>
          <p:nvPr/>
        </p:nvSpPr>
        <p:spPr bwMode="auto">
          <a:xfrm rot="10800000" flipH="1">
            <a:off x="3416492" y="5000649"/>
            <a:ext cx="914198" cy="123858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B050"/>
              </a:solidFill>
              <a:highlight>
                <a:srgbClr val="00FF00"/>
              </a:highlight>
              <a:latin typeface="Arial" charset="0"/>
            </a:endParaRPr>
          </a:p>
        </p:txBody>
      </p:sp>
      <p:sp>
        <p:nvSpPr>
          <p:cNvPr id="77" name="Стрелка вправо 23">
            <a:extLst>
              <a:ext uri="{FF2B5EF4-FFF2-40B4-BE49-F238E27FC236}">
                <a16:creationId xmlns:a16="http://schemas.microsoft.com/office/drawing/2014/main" id="{CD75D69D-B965-4F84-843A-F8C0901FCBBF}"/>
              </a:ext>
            </a:extLst>
          </p:cNvPr>
          <p:cNvSpPr/>
          <p:nvPr/>
        </p:nvSpPr>
        <p:spPr bwMode="auto">
          <a:xfrm rot="10800000" flipH="1">
            <a:off x="3408756" y="4661962"/>
            <a:ext cx="914198" cy="123858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B050"/>
              </a:solidFill>
              <a:highlight>
                <a:srgbClr val="00FF00"/>
              </a:highlight>
              <a:latin typeface="Arial" charset="0"/>
            </a:endParaRPr>
          </a:p>
        </p:txBody>
      </p:sp>
      <p:sp>
        <p:nvSpPr>
          <p:cNvPr id="78" name="Стрелка вправо 23">
            <a:extLst>
              <a:ext uri="{FF2B5EF4-FFF2-40B4-BE49-F238E27FC236}">
                <a16:creationId xmlns:a16="http://schemas.microsoft.com/office/drawing/2014/main" id="{AB43C3D4-FD8B-400B-9838-82B57EB256C7}"/>
              </a:ext>
            </a:extLst>
          </p:cNvPr>
          <p:cNvSpPr/>
          <p:nvPr/>
        </p:nvSpPr>
        <p:spPr bwMode="auto">
          <a:xfrm rot="10800000" flipH="1">
            <a:off x="3427972" y="5323018"/>
            <a:ext cx="914198" cy="123858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B050"/>
              </a:solidFill>
              <a:highlight>
                <a:srgbClr val="00FF00"/>
              </a:highlight>
              <a:latin typeface="Arial" charset="0"/>
            </a:endParaRPr>
          </a:p>
        </p:txBody>
      </p:sp>
      <p:sp>
        <p:nvSpPr>
          <p:cNvPr id="79" name="Стрелка вправо 23">
            <a:extLst>
              <a:ext uri="{FF2B5EF4-FFF2-40B4-BE49-F238E27FC236}">
                <a16:creationId xmlns:a16="http://schemas.microsoft.com/office/drawing/2014/main" id="{4C7A80D9-0419-4C4D-B835-0A9C070927A3}"/>
              </a:ext>
            </a:extLst>
          </p:cNvPr>
          <p:cNvSpPr/>
          <p:nvPr/>
        </p:nvSpPr>
        <p:spPr bwMode="auto">
          <a:xfrm rot="10800000" flipH="1">
            <a:off x="3423505" y="5668565"/>
            <a:ext cx="914198" cy="123858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B050"/>
              </a:solidFill>
              <a:highlight>
                <a:srgbClr val="00FF00"/>
              </a:highlight>
              <a:latin typeface="Arial" charset="0"/>
            </a:endParaRPr>
          </a:p>
        </p:txBody>
      </p:sp>
      <p:sp>
        <p:nvSpPr>
          <p:cNvPr id="80" name="Стрелка вправо 23">
            <a:extLst>
              <a:ext uri="{FF2B5EF4-FFF2-40B4-BE49-F238E27FC236}">
                <a16:creationId xmlns:a16="http://schemas.microsoft.com/office/drawing/2014/main" id="{7F5AD771-0FEE-415A-B961-646DD424089E}"/>
              </a:ext>
            </a:extLst>
          </p:cNvPr>
          <p:cNvSpPr/>
          <p:nvPr/>
        </p:nvSpPr>
        <p:spPr bwMode="auto">
          <a:xfrm rot="10800000" flipH="1">
            <a:off x="3436956" y="5995958"/>
            <a:ext cx="914198" cy="123858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B050"/>
              </a:solidFill>
              <a:highlight>
                <a:srgbClr val="00FF00"/>
              </a:highlight>
              <a:latin typeface="Arial" charset="0"/>
            </a:endParaRPr>
          </a:p>
        </p:txBody>
      </p:sp>
      <p:sp>
        <p:nvSpPr>
          <p:cNvPr id="81" name="Стрелка вправо 23">
            <a:extLst>
              <a:ext uri="{FF2B5EF4-FFF2-40B4-BE49-F238E27FC236}">
                <a16:creationId xmlns:a16="http://schemas.microsoft.com/office/drawing/2014/main" id="{C8724A26-96F9-455C-ADE7-690675DAE4ED}"/>
              </a:ext>
            </a:extLst>
          </p:cNvPr>
          <p:cNvSpPr/>
          <p:nvPr/>
        </p:nvSpPr>
        <p:spPr bwMode="auto">
          <a:xfrm rot="10800000" flipH="1">
            <a:off x="3069053" y="3966474"/>
            <a:ext cx="1601657" cy="25011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B050"/>
              </a:solidFill>
              <a:highlight>
                <a:srgbClr val="00FF00"/>
              </a:highlight>
              <a:latin typeface="Arial" charset="0"/>
            </a:endParaRPr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6A523322-2D7A-49BE-90D8-D782265A276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17259" y="4021280"/>
            <a:ext cx="142795" cy="14012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5759EDC0-F2BD-4D7A-831D-8F2F39303ED5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7759" y="4021279"/>
            <a:ext cx="142295" cy="14012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665C9B9F-3E9D-447B-88ED-7A1D1B898F2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30143" y="4642638"/>
            <a:ext cx="142795" cy="14012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CF8E0EE-1977-4A21-8141-E86C1705777B}"/>
              </a:ext>
            </a:extLst>
          </p:cNvPr>
          <p:cNvCxnSpPr>
            <a:cxnSpLocks/>
          </p:cNvCxnSpPr>
          <p:nvPr/>
        </p:nvCxnSpPr>
        <p:spPr bwMode="auto">
          <a:xfrm flipH="1">
            <a:off x="3830643" y="4642637"/>
            <a:ext cx="142295" cy="14012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42028AA3-4DB4-429F-AEAC-6CA94596A51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30143" y="4993234"/>
            <a:ext cx="142795" cy="14012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C88D7A40-8A9F-4CCC-ADCF-621046D6708F}"/>
              </a:ext>
            </a:extLst>
          </p:cNvPr>
          <p:cNvCxnSpPr>
            <a:cxnSpLocks/>
          </p:cNvCxnSpPr>
          <p:nvPr/>
        </p:nvCxnSpPr>
        <p:spPr bwMode="auto">
          <a:xfrm flipH="1">
            <a:off x="3830643" y="4993233"/>
            <a:ext cx="142295" cy="14012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4CE62EC1-8541-4F54-B8A2-70FB59365E0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43693" y="5306896"/>
            <a:ext cx="142795" cy="14012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A25D4A51-FE45-48F7-A4C6-E8BB108ED14F}"/>
              </a:ext>
            </a:extLst>
          </p:cNvPr>
          <p:cNvCxnSpPr>
            <a:cxnSpLocks/>
          </p:cNvCxnSpPr>
          <p:nvPr/>
        </p:nvCxnSpPr>
        <p:spPr bwMode="auto">
          <a:xfrm flipH="1">
            <a:off x="3844193" y="5306895"/>
            <a:ext cx="142295" cy="14012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6D4EEA37-7FAD-4C5F-802B-3979207C0D3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50295" y="5654824"/>
            <a:ext cx="142795" cy="14012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075C4CFD-0B2C-4F9F-8BC2-1003243155C7}"/>
              </a:ext>
            </a:extLst>
          </p:cNvPr>
          <p:cNvCxnSpPr>
            <a:cxnSpLocks/>
          </p:cNvCxnSpPr>
          <p:nvPr/>
        </p:nvCxnSpPr>
        <p:spPr bwMode="auto">
          <a:xfrm flipH="1">
            <a:off x="3850795" y="5654823"/>
            <a:ext cx="142295" cy="14012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D733372A-34DC-423F-99A6-7FFCE995487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50295" y="5979695"/>
            <a:ext cx="142795" cy="14012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0C46E1B5-DADC-4164-AD47-7CCC889118EB}"/>
              </a:ext>
            </a:extLst>
          </p:cNvPr>
          <p:cNvCxnSpPr>
            <a:cxnSpLocks/>
          </p:cNvCxnSpPr>
          <p:nvPr/>
        </p:nvCxnSpPr>
        <p:spPr bwMode="auto">
          <a:xfrm flipH="1">
            <a:off x="3850795" y="5979694"/>
            <a:ext cx="142295" cy="14012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679F3E25-5F14-4362-82E5-72ABD02D8A4C}"/>
              </a:ext>
            </a:extLst>
          </p:cNvPr>
          <p:cNvSpPr/>
          <p:nvPr/>
        </p:nvSpPr>
        <p:spPr>
          <a:xfrm>
            <a:off x="795051" y="5695696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6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60711F86-2756-4913-BFA2-414FFF615B1E}"/>
              </a:ext>
            </a:extLst>
          </p:cNvPr>
          <p:cNvSpPr/>
          <p:nvPr/>
        </p:nvSpPr>
        <p:spPr>
          <a:xfrm>
            <a:off x="796612" y="5892078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7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68A01E65-96EF-4D7B-BE46-144F0C30B2DE}"/>
              </a:ext>
            </a:extLst>
          </p:cNvPr>
          <p:cNvSpPr/>
          <p:nvPr/>
        </p:nvSpPr>
        <p:spPr>
          <a:xfrm>
            <a:off x="796793" y="6088422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8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D613A232-7FFC-4DF5-A52F-3981C1B2AB20}"/>
              </a:ext>
            </a:extLst>
          </p:cNvPr>
          <p:cNvSpPr/>
          <p:nvPr/>
        </p:nvSpPr>
        <p:spPr>
          <a:xfrm>
            <a:off x="799220" y="6273313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9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9838BC57-4318-4FDB-9E16-FBB07128DA0F}"/>
              </a:ext>
            </a:extLst>
          </p:cNvPr>
          <p:cNvSpPr/>
          <p:nvPr/>
        </p:nvSpPr>
        <p:spPr>
          <a:xfrm>
            <a:off x="2534337" y="4621008"/>
            <a:ext cx="559161" cy="181781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ТРМ 1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08ED8D04-8087-486C-B345-2F5A78439F9B}"/>
              </a:ext>
            </a:extLst>
          </p:cNvPr>
          <p:cNvSpPr/>
          <p:nvPr/>
        </p:nvSpPr>
        <p:spPr>
          <a:xfrm>
            <a:off x="2534336" y="4831672"/>
            <a:ext cx="559161" cy="181781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ТРМ 2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903A5C79-71E6-4AAB-8887-E0609C91E57B}"/>
              </a:ext>
            </a:extLst>
          </p:cNvPr>
          <p:cNvSpPr/>
          <p:nvPr/>
        </p:nvSpPr>
        <p:spPr>
          <a:xfrm>
            <a:off x="2534336" y="5042243"/>
            <a:ext cx="559161" cy="193140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ТРМ 3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1024BE38-85F8-49CE-A59A-119098FA22B1}"/>
              </a:ext>
            </a:extLst>
          </p:cNvPr>
          <p:cNvSpPr/>
          <p:nvPr/>
        </p:nvSpPr>
        <p:spPr>
          <a:xfrm>
            <a:off x="2534336" y="5261238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ТРМ 4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66C2063-5242-4667-91B2-B4AA2557A032}"/>
              </a:ext>
            </a:extLst>
          </p:cNvPr>
          <p:cNvSpPr/>
          <p:nvPr/>
        </p:nvSpPr>
        <p:spPr>
          <a:xfrm>
            <a:off x="2537511" y="5459546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ТРМ 5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F5AEA5DC-80A6-4C98-84DD-CD87F682D52D}"/>
              </a:ext>
            </a:extLst>
          </p:cNvPr>
          <p:cNvSpPr/>
          <p:nvPr/>
        </p:nvSpPr>
        <p:spPr>
          <a:xfrm>
            <a:off x="2535696" y="5656827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ТРМ 6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DF97512-D860-4366-8589-AE9F57FC7BBE}"/>
              </a:ext>
            </a:extLst>
          </p:cNvPr>
          <p:cNvSpPr/>
          <p:nvPr/>
        </p:nvSpPr>
        <p:spPr>
          <a:xfrm>
            <a:off x="2537257" y="5853209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ТРМ 7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52AA4BEC-4846-4956-82AA-3B0F4E53D045}"/>
              </a:ext>
            </a:extLst>
          </p:cNvPr>
          <p:cNvSpPr/>
          <p:nvPr/>
        </p:nvSpPr>
        <p:spPr>
          <a:xfrm>
            <a:off x="2537438" y="6049553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ТРМ 8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4F9AE9AA-B750-4AC5-8629-E7C697519956}"/>
              </a:ext>
            </a:extLst>
          </p:cNvPr>
          <p:cNvSpPr/>
          <p:nvPr/>
        </p:nvSpPr>
        <p:spPr>
          <a:xfrm>
            <a:off x="2539865" y="6234444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ТРМ 9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C69A1B52-3DCB-42C1-BF9A-20F4DA5DEED2}"/>
              </a:ext>
            </a:extLst>
          </p:cNvPr>
          <p:cNvSpPr/>
          <p:nvPr/>
        </p:nvSpPr>
        <p:spPr>
          <a:xfrm>
            <a:off x="4585262" y="4588007"/>
            <a:ext cx="559161" cy="181781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ПРМ 1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1FA611B2-D2BA-48BD-BE55-BBECE4C264F7}"/>
              </a:ext>
            </a:extLst>
          </p:cNvPr>
          <p:cNvSpPr/>
          <p:nvPr/>
        </p:nvSpPr>
        <p:spPr>
          <a:xfrm>
            <a:off x="4585261" y="4798671"/>
            <a:ext cx="559161" cy="181781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ПРМ 2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34788A7-9E1D-466B-906C-70560454E437}"/>
              </a:ext>
            </a:extLst>
          </p:cNvPr>
          <p:cNvSpPr/>
          <p:nvPr/>
        </p:nvSpPr>
        <p:spPr>
          <a:xfrm>
            <a:off x="4585261" y="5009242"/>
            <a:ext cx="559161" cy="193140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ПРМ 3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FA8BEDEE-AC7A-4C62-8FA7-5D657545AAB4}"/>
              </a:ext>
            </a:extLst>
          </p:cNvPr>
          <p:cNvSpPr/>
          <p:nvPr/>
        </p:nvSpPr>
        <p:spPr>
          <a:xfrm>
            <a:off x="4585261" y="5228237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ПРМ 4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A516FADD-1B3F-4C2D-9D55-DE8B673267C9}"/>
              </a:ext>
            </a:extLst>
          </p:cNvPr>
          <p:cNvSpPr/>
          <p:nvPr/>
        </p:nvSpPr>
        <p:spPr>
          <a:xfrm>
            <a:off x="4588436" y="5426545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ПРМ 5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D5B6432D-6F6D-419A-8822-F02DD6760304}"/>
              </a:ext>
            </a:extLst>
          </p:cNvPr>
          <p:cNvSpPr/>
          <p:nvPr/>
        </p:nvSpPr>
        <p:spPr>
          <a:xfrm>
            <a:off x="4586621" y="5623826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ПРМ 6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DE82EF92-AF6E-46B0-9815-476B5BE562B6}"/>
              </a:ext>
            </a:extLst>
          </p:cNvPr>
          <p:cNvSpPr/>
          <p:nvPr/>
        </p:nvSpPr>
        <p:spPr>
          <a:xfrm>
            <a:off x="4588182" y="5820208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ПРМ 7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5F4EB69B-7B76-47F5-8A67-B1B7EA95DD4C}"/>
              </a:ext>
            </a:extLst>
          </p:cNvPr>
          <p:cNvSpPr/>
          <p:nvPr/>
        </p:nvSpPr>
        <p:spPr>
          <a:xfrm>
            <a:off x="4588363" y="6016552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ПРМ 8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265A70F1-A7D3-4237-A97A-E02BD6ECF4D2}"/>
              </a:ext>
            </a:extLst>
          </p:cNvPr>
          <p:cNvSpPr/>
          <p:nvPr/>
        </p:nvSpPr>
        <p:spPr>
          <a:xfrm>
            <a:off x="4590790" y="6201443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ПРМ 9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7BB67DDF-454C-4203-A8AA-9B90E97095AC}"/>
              </a:ext>
            </a:extLst>
          </p:cNvPr>
          <p:cNvSpPr/>
          <p:nvPr/>
        </p:nvSpPr>
        <p:spPr>
          <a:xfrm>
            <a:off x="6894868" y="4651778"/>
            <a:ext cx="559161" cy="181781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1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ADA73752-45A5-41D4-94C4-B81FF84A9ADB}"/>
              </a:ext>
            </a:extLst>
          </p:cNvPr>
          <p:cNvSpPr/>
          <p:nvPr/>
        </p:nvSpPr>
        <p:spPr>
          <a:xfrm>
            <a:off x="6894867" y="4862442"/>
            <a:ext cx="559161" cy="181781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2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6CB80180-52F9-48ED-9A25-1C634789B615}"/>
              </a:ext>
            </a:extLst>
          </p:cNvPr>
          <p:cNvSpPr/>
          <p:nvPr/>
        </p:nvSpPr>
        <p:spPr>
          <a:xfrm>
            <a:off x="6894867" y="5073013"/>
            <a:ext cx="559161" cy="193140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3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793D30FE-8DAD-48D8-B5A0-B8811D85A5EC}"/>
              </a:ext>
            </a:extLst>
          </p:cNvPr>
          <p:cNvSpPr/>
          <p:nvPr/>
        </p:nvSpPr>
        <p:spPr>
          <a:xfrm>
            <a:off x="6894867" y="5292008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4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7E9AB53C-6C51-44E1-A7D2-E93ABB5FC699}"/>
              </a:ext>
            </a:extLst>
          </p:cNvPr>
          <p:cNvSpPr/>
          <p:nvPr/>
        </p:nvSpPr>
        <p:spPr>
          <a:xfrm>
            <a:off x="6898042" y="5490316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5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39853573-E31A-45FF-B7D5-E73651785CB4}"/>
              </a:ext>
            </a:extLst>
          </p:cNvPr>
          <p:cNvSpPr/>
          <p:nvPr/>
        </p:nvSpPr>
        <p:spPr>
          <a:xfrm>
            <a:off x="6896227" y="5687597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6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B669C9B7-2372-43B4-90E2-5FB2A207B4B7}"/>
              </a:ext>
            </a:extLst>
          </p:cNvPr>
          <p:cNvSpPr/>
          <p:nvPr/>
        </p:nvSpPr>
        <p:spPr>
          <a:xfrm>
            <a:off x="6897788" y="5883979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7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E8732D7F-56E4-4848-92BB-0587A77368F6}"/>
              </a:ext>
            </a:extLst>
          </p:cNvPr>
          <p:cNvSpPr/>
          <p:nvPr/>
        </p:nvSpPr>
        <p:spPr>
          <a:xfrm>
            <a:off x="6897969" y="6080323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8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24E998F1-6662-4A10-A1DF-300F180BEAEB}"/>
              </a:ext>
            </a:extLst>
          </p:cNvPr>
          <p:cNvSpPr/>
          <p:nvPr/>
        </p:nvSpPr>
        <p:spPr>
          <a:xfrm>
            <a:off x="6900396" y="6265214"/>
            <a:ext cx="559161" cy="173537"/>
          </a:xfrm>
          <a:prstGeom prst="rect">
            <a:avLst/>
          </a:prstGeom>
          <a:solidFill>
            <a:srgbClr val="B9DDF5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РМ 9</a:t>
            </a:r>
          </a:p>
        </p:txBody>
      </p:sp>
    </p:spTree>
    <p:extLst>
      <p:ext uri="{BB962C8B-B14F-4D97-AF65-F5344CB8AC3E}">
        <p14:creationId xmlns:p14="http://schemas.microsoft.com/office/powerpoint/2010/main" val="2540953780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>
            <a:extLst>
              <a:ext uri="{FF2B5EF4-FFF2-40B4-BE49-F238E27FC236}">
                <a16:creationId xmlns:a16="http://schemas.microsoft.com/office/drawing/2014/main" id="{6C3EB18C-29A5-4DD5-AFFE-29ADC7968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3">
            <a:extLst>
              <a:ext uri="{FF2B5EF4-FFF2-40B4-BE49-F238E27FC236}">
                <a16:creationId xmlns:a16="http://schemas.microsoft.com/office/drawing/2014/main" id="{66C8252E-CD71-44D0-8C75-2D1A1824CD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3574" y="5883215"/>
            <a:ext cx="8613002" cy="838521"/>
          </a:xfrm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Карпов Алексей Сергеевич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dirty="0">
                <a:hlinkClick r:id="rId3"/>
              </a:rPr>
              <a:t>Karpov-AS@so-ups.ru</a:t>
            </a:r>
            <a:r>
              <a:rPr lang="en-US" altLang="ru-RU" dirty="0"/>
              <a:t>, </a:t>
            </a:r>
            <a:r>
              <a:rPr lang="ru-RU" altLang="ru-RU" dirty="0"/>
              <a:t>+7 (952) 212-44-33</a:t>
            </a:r>
          </a:p>
        </p:txBody>
      </p:sp>
      <p:sp>
        <p:nvSpPr>
          <p:cNvPr id="7173" name="TextBox 6">
            <a:extLst>
              <a:ext uri="{FF2B5EF4-FFF2-40B4-BE49-F238E27FC236}">
                <a16:creationId xmlns:a16="http://schemas.microsoft.com/office/drawing/2014/main" id="{DA5CD109-6858-42FE-ABE7-0FFC7E63D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719" y="1558925"/>
            <a:ext cx="51927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003CA0"/>
              </a:buClr>
              <a:buFont typeface="Arial" panose="020B0604020202020204" pitchFamily="34" charset="0"/>
              <a:buChar char="■"/>
              <a:defRPr sz="2000" b="1">
                <a:solidFill>
                  <a:srgbClr val="003CA0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5642F"/>
              </a:buClr>
              <a:buSzPct val="85000"/>
              <a:buFont typeface="Arial" panose="020B0604020202020204" pitchFamily="34" charset="0"/>
              <a:buChar char="▬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2800" dirty="0"/>
              <a:t>www.so-ups.ru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600" dirty="0"/>
              <a:t>Оперативная информация о работе ЕЭС России</a:t>
            </a:r>
          </a:p>
        </p:txBody>
      </p:sp>
      <p:sp>
        <p:nvSpPr>
          <p:cNvPr id="7174" name="Заголовок 6">
            <a:extLst>
              <a:ext uri="{FF2B5EF4-FFF2-40B4-BE49-F238E27FC236}">
                <a16:creationId xmlns:a16="http://schemas.microsoft.com/office/drawing/2014/main" id="{6AB1CB4F-C05E-4B3B-A90E-A731D520E4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6388" y="2197100"/>
            <a:ext cx="8207375" cy="2919413"/>
          </a:xfrm>
        </p:spPr>
        <p:txBody>
          <a:bodyPr/>
          <a:lstStyle/>
          <a:p>
            <a:r>
              <a:rPr lang="ru-RU" altLang="ru-RU" dirty="0"/>
              <a:t>Спасибо за внимание!</a:t>
            </a:r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43DA0A5B-0F6B-433A-908A-F2A3EEF7A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74" y="5822829"/>
            <a:ext cx="8613003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DF1A59-E4AD-436B-BF4E-067868E17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184" y="1281397"/>
            <a:ext cx="1438120" cy="143811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Технологические задачи, решаемые с использованием расчётных моделей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21183-7E59-4F08-800C-CCA300A1981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EFF161-97B8-4799-8903-A9AD620FA8DA}"/>
              </a:ext>
            </a:extLst>
          </p:cNvPr>
          <p:cNvSpPr/>
          <p:nvPr/>
        </p:nvSpPr>
        <p:spPr>
          <a:xfrm>
            <a:off x="149934" y="5134773"/>
            <a:ext cx="8321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3CA0"/>
                </a:solidFill>
                <a:latin typeface="+mn-lt"/>
              </a:rPr>
              <a:t>Расчетная модель</a:t>
            </a:r>
            <a:r>
              <a:rPr lang="en-US" sz="1600" dirty="0">
                <a:solidFill>
                  <a:srgbClr val="003CA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3CA0"/>
                </a:solidFill>
                <a:latin typeface="+mn-lt"/>
              </a:rPr>
              <a:t>содержит </a:t>
            </a:r>
            <a:r>
              <a:rPr lang="ru-RU" sz="1600" b="0" dirty="0">
                <a:solidFill>
                  <a:srgbClr val="003CA0"/>
                </a:solidFill>
                <a:latin typeface="+mn-lt"/>
              </a:rPr>
              <a:t>схемы замещения оборудования, ЛЭП, топологические связи, эквиваленты энергосистем и их частей, системные ограничения, параметры режима. 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52E776-984B-45B2-B131-ED82D71D9ABD}"/>
              </a:ext>
            </a:extLst>
          </p:cNvPr>
          <p:cNvSpPr/>
          <p:nvPr/>
        </p:nvSpPr>
        <p:spPr>
          <a:xfrm>
            <a:off x="149934" y="1298171"/>
            <a:ext cx="83213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dirty="0">
                <a:solidFill>
                  <a:srgbClr val="003CA0"/>
                </a:solidFill>
                <a:latin typeface="+mn-lt"/>
              </a:rPr>
              <a:t>Расчетные модели предназначены: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0" dirty="0">
                <a:solidFill>
                  <a:srgbClr val="003CA0"/>
                </a:solidFill>
                <a:latin typeface="+mn-lt"/>
              </a:rPr>
              <a:t>для анализа текущих, ретроспективных и планируемых схемно-режимных ситуаций, в том числе при подготовке к изменению состояния энергосистемы: выполнения переключений, изменения режима работы генерирующего оборудования и т.д.</a:t>
            </a: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003CA0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0" dirty="0">
                <a:solidFill>
                  <a:srgbClr val="003CA0"/>
                </a:solidFill>
                <a:latin typeface="+mn-lt"/>
              </a:rPr>
              <a:t>для выполнения оценки состояния и расчёта установившегося режима и статической устойчивости </a:t>
            </a: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с моделированием возможных схемно-режимных ситуаций и нормативных аварийных возмущений;</a:t>
            </a:r>
            <a:endParaRPr lang="ru-RU" sz="1600" b="0" dirty="0">
              <a:solidFill>
                <a:srgbClr val="003CA0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0" dirty="0">
                <a:solidFill>
                  <a:srgbClr val="003CA0"/>
                </a:solidFill>
                <a:latin typeface="+mn-lt"/>
              </a:rPr>
              <a:t>для расчёта электромеханических переходных процессов и динамической устойчивости </a:t>
            </a: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с моделированием возможных схемно-режимных ситуаций и нормативных аварийных возмущений;</a:t>
            </a:r>
            <a:endParaRPr lang="ru-RU" sz="1600" b="0" dirty="0">
              <a:solidFill>
                <a:srgbClr val="003CA0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0" dirty="0">
                <a:solidFill>
                  <a:srgbClr val="003CA0"/>
                </a:solidFill>
                <a:latin typeface="+mn-lt"/>
                <a:ea typeface="Times New Roman" panose="02020603050405020304" pitchFamily="18" charset="0"/>
              </a:rPr>
              <a:t>для выполнения расчетов электрических величин при всех видах КЗ, других видах повреждений и ненормальных режимах работы объектов энергосистемы.</a:t>
            </a:r>
            <a:endParaRPr lang="ru-RU" sz="1600" b="0" dirty="0">
              <a:solidFill>
                <a:srgbClr val="003C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030941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Технологические задачи, решаемые с использованием расчётных моделей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21183-7E59-4F08-800C-CCA300A1981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52E776-984B-45B2-B131-ED82D71D9ABD}"/>
              </a:ext>
            </a:extLst>
          </p:cNvPr>
          <p:cNvSpPr/>
          <p:nvPr/>
        </p:nvSpPr>
        <p:spPr>
          <a:xfrm>
            <a:off x="168954" y="1310602"/>
            <a:ext cx="8869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Расчетные модели позволяют: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Определять на основе расчетов установившихся режимов, статической и динамической устойчивости величины допустимых перетоков активной мощности в контролируемых сечениях электрической сети ЕЭС России;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Назначать </a:t>
            </a:r>
            <a:r>
              <a:rPr lang="ru-RU" sz="1600" b="0" dirty="0">
                <a:solidFill>
                  <a:srgbClr val="003CA0"/>
                </a:solidFill>
                <a:cs typeface="Times New Roman" panose="02020603050405020304" pitchFamily="18" charset="0"/>
              </a:rPr>
              <a:t>на основе расчетов установившихся режимов </a:t>
            </a: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контрольные пункты по напряжению и определять допустимые уровни напряжения в них;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Определять на основе расчетов установившихся режимов, статической и динамической устойчивости логики действия и настройки устройств ПА и РА, объемов управляющих воздействий;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Осуществлять режимную и релейную проработку диспетчерских заявок: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2A8585-E9A3-4CAB-8B18-93246FCF8B73}"/>
              </a:ext>
            </a:extLst>
          </p:cNvPr>
          <p:cNvSpPr/>
          <p:nvPr/>
        </p:nvSpPr>
        <p:spPr>
          <a:xfrm>
            <a:off x="856181" y="3814129"/>
            <a:ext cx="7789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на вывод в ремонт электросетевого оборудования, устройств ПА и РА, </a:t>
            </a:r>
            <a:r>
              <a:rPr lang="ru-RU" sz="1600" b="0" dirty="0">
                <a:solidFill>
                  <a:srgbClr val="003CA0"/>
                </a:solidFill>
              </a:rPr>
              <a:t>устройств (комплексов) РЗА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на вывод объектов электроэнергетики из эксплуатации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63168F-E2AF-4EE5-9EF2-643667005F46}"/>
              </a:ext>
            </a:extLst>
          </p:cNvPr>
          <p:cNvSpPr/>
          <p:nvPr/>
        </p:nvSpPr>
        <p:spPr>
          <a:xfrm>
            <a:off x="167180" y="5063395"/>
            <a:ext cx="8833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dirty="0">
                <a:solidFill>
                  <a:srgbClr val="003CA0"/>
                </a:solidFill>
                <a:latin typeface="+mn-lt"/>
                <a:ea typeface="Times New Roman" panose="02020603050405020304" pitchFamily="18" charset="0"/>
              </a:rPr>
              <a:t>Определять минимальное количество находящихся в работе генераторов тепловых электростанций (для тепловых электростанций с энергоблоками установленной мощностью 150 МВт и выше) по режимным условиям, по условиям функционирования РЗ.</a:t>
            </a:r>
            <a:endParaRPr lang="ru-RU" sz="1600" b="0" dirty="0">
              <a:solidFill>
                <a:srgbClr val="003CA0"/>
              </a:solidFill>
              <a:latin typeface="+mn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6A60F6-A824-46B6-A10C-686E48620C25}"/>
              </a:ext>
            </a:extLst>
          </p:cNvPr>
          <p:cNvSpPr/>
          <p:nvPr/>
        </p:nvSpPr>
        <p:spPr>
          <a:xfrm>
            <a:off x="167181" y="4631500"/>
            <a:ext cx="8394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80340" algn="l"/>
              </a:tabLst>
            </a:pPr>
            <a:r>
              <a:rPr lang="ru-RU" sz="1600" b="0" dirty="0">
                <a:solidFill>
                  <a:srgbClr val="003CA0"/>
                </a:solidFill>
                <a:latin typeface="+mn-lt"/>
                <a:ea typeface="Times New Roman" panose="02020603050405020304" pitchFamily="18" charset="0"/>
              </a:rPr>
              <a:t>Выбирать на основе расчетов ТКЗ параметры настройки устройств РЗ и СА;</a:t>
            </a:r>
          </a:p>
        </p:txBody>
      </p:sp>
    </p:spTree>
    <p:extLst>
      <p:ext uri="{BB962C8B-B14F-4D97-AF65-F5344CB8AC3E}">
        <p14:creationId xmlns:p14="http://schemas.microsoft.com/office/powerpoint/2010/main" val="3356313891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8">
            <a:extLst>
              <a:ext uri="{FF2B5EF4-FFF2-40B4-BE49-F238E27FC236}">
                <a16:creationId xmlns:a16="http://schemas.microsoft.com/office/drawing/2014/main" id="{C4C04CC2-A1A1-4C9A-B361-9C8F115BB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3" y="1101047"/>
            <a:ext cx="1624269" cy="16242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Технология сбора, передачи и обработки информации для формирования расчётных моделей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21183-7E59-4F08-800C-CCA300A1981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FF8CCA-D6A6-4569-B21B-40F7F1E9DB6A}"/>
              </a:ext>
            </a:extLst>
          </p:cNvPr>
          <p:cNvSpPr/>
          <p:nvPr/>
        </p:nvSpPr>
        <p:spPr>
          <a:xfrm>
            <a:off x="2354310" y="2478211"/>
            <a:ext cx="2948716" cy="420296"/>
          </a:xfrm>
          <a:prstGeom prst="rect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/>
              <a:t>Филиал АО «СО ЕЭС» РДУ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7B9CAF-D197-491F-A735-279BF07607E9}"/>
              </a:ext>
            </a:extLst>
          </p:cNvPr>
          <p:cNvSpPr/>
          <p:nvPr/>
        </p:nvSpPr>
        <p:spPr>
          <a:xfrm>
            <a:off x="2308753" y="1224135"/>
            <a:ext cx="3016863" cy="420296"/>
          </a:xfrm>
          <a:prstGeom prst="rect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/>
              <a:t>Собственник оборудования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35148F-EF5B-46C0-AA54-1C1AF4609746}"/>
              </a:ext>
            </a:extLst>
          </p:cNvPr>
          <p:cNvSpPr/>
          <p:nvPr/>
        </p:nvSpPr>
        <p:spPr>
          <a:xfrm>
            <a:off x="2424199" y="6261108"/>
            <a:ext cx="2948716" cy="420296"/>
          </a:xfrm>
          <a:prstGeom prst="rect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/>
              <a:t>Информационная модель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787B677-8E1D-4213-BBFF-8F2CD66E9A0D}"/>
              </a:ext>
            </a:extLst>
          </p:cNvPr>
          <p:cNvSpPr/>
          <p:nvPr/>
        </p:nvSpPr>
        <p:spPr>
          <a:xfrm>
            <a:off x="2308752" y="4921517"/>
            <a:ext cx="3016863" cy="495607"/>
          </a:xfrm>
          <a:prstGeom prst="rect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/>
              <a:t>Проверка фрагментов ИМ ответственными в РДУ </a:t>
            </a:r>
          </a:p>
        </p:txBody>
      </p:sp>
      <p:sp>
        <p:nvSpPr>
          <p:cNvPr id="12" name="Стрелка вправо 23">
            <a:extLst>
              <a:ext uri="{FF2B5EF4-FFF2-40B4-BE49-F238E27FC236}">
                <a16:creationId xmlns:a16="http://schemas.microsoft.com/office/drawing/2014/main" id="{8AC5A676-C4BB-4A82-AAF3-ED2F4183EA85}"/>
              </a:ext>
            </a:extLst>
          </p:cNvPr>
          <p:cNvSpPr/>
          <p:nvPr/>
        </p:nvSpPr>
        <p:spPr bwMode="auto">
          <a:xfrm rot="16200000" flipH="1">
            <a:off x="3553832" y="5594046"/>
            <a:ext cx="689451" cy="51017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r>
              <a:rPr lang="en-US" sz="1200" kern="0" dirty="0">
                <a:solidFill>
                  <a:schemeClr val="bg1"/>
                </a:solidFill>
                <a:latin typeface="Arial"/>
              </a:rPr>
              <a:t>CIM</a:t>
            </a:r>
            <a:endParaRPr lang="ru-RU" sz="1200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8" name="Стрелка вправо 23">
            <a:extLst>
              <a:ext uri="{FF2B5EF4-FFF2-40B4-BE49-F238E27FC236}">
                <a16:creationId xmlns:a16="http://schemas.microsoft.com/office/drawing/2014/main" id="{7DC65F6A-6907-44B4-AB29-E3BD9956B03A}"/>
              </a:ext>
            </a:extLst>
          </p:cNvPr>
          <p:cNvSpPr/>
          <p:nvPr/>
        </p:nvSpPr>
        <p:spPr bwMode="auto">
          <a:xfrm rot="16200000" flipH="1">
            <a:off x="3439854" y="1846984"/>
            <a:ext cx="777629" cy="51017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r>
              <a:rPr lang="ru-RU" sz="1200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1200" kern="0" dirty="0">
                <a:solidFill>
                  <a:srgbClr val="FF0000"/>
                </a:solidFill>
                <a:latin typeface="Arial"/>
              </a:rPr>
              <a:t>MC Office</a:t>
            </a:r>
            <a:endParaRPr lang="ru-RU" sz="12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6987256-28BC-4D1F-9883-4F9A1496C62A}"/>
              </a:ext>
            </a:extLst>
          </p:cNvPr>
          <p:cNvSpPr/>
          <p:nvPr/>
        </p:nvSpPr>
        <p:spPr>
          <a:xfrm>
            <a:off x="4191335" y="1805293"/>
            <a:ext cx="1767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Приказ МЭ №102 от 13.02.2019</a:t>
            </a:r>
          </a:p>
        </p:txBody>
      </p:sp>
      <p:sp>
        <p:nvSpPr>
          <p:cNvPr id="27" name="Стрелка вправо 23">
            <a:extLst>
              <a:ext uri="{FF2B5EF4-FFF2-40B4-BE49-F238E27FC236}">
                <a16:creationId xmlns:a16="http://schemas.microsoft.com/office/drawing/2014/main" id="{7CC74510-BA78-4536-BB0C-369E3E9CB4D6}"/>
              </a:ext>
            </a:extLst>
          </p:cNvPr>
          <p:cNvSpPr/>
          <p:nvPr/>
        </p:nvSpPr>
        <p:spPr bwMode="auto">
          <a:xfrm rot="16200000" flipH="1">
            <a:off x="3485470" y="4236486"/>
            <a:ext cx="738663" cy="51017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r>
              <a:rPr lang="ru-RU" sz="1200" kern="0" dirty="0">
                <a:solidFill>
                  <a:schemeClr val="bg1"/>
                </a:solidFill>
                <a:latin typeface="Arial"/>
              </a:rPr>
              <a:t>С</a:t>
            </a:r>
            <a:r>
              <a:rPr lang="en-US" sz="1200" kern="0" dirty="0">
                <a:solidFill>
                  <a:schemeClr val="bg1"/>
                </a:solidFill>
                <a:latin typeface="Arial"/>
              </a:rPr>
              <a:t>IM</a:t>
            </a:r>
            <a:endParaRPr lang="ru-RU" sz="1200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040ED96-FBD5-442F-8929-9C3B65C478E6}"/>
              </a:ext>
            </a:extLst>
          </p:cNvPr>
          <p:cNvSpPr/>
          <p:nvPr/>
        </p:nvSpPr>
        <p:spPr>
          <a:xfrm>
            <a:off x="936863" y="4213438"/>
            <a:ext cx="2593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Внесение информации в ИМ ответственными в РДУ</a:t>
            </a:r>
            <a:endParaRPr lang="ru-RU" dirty="0">
              <a:latin typeface="Arial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1CFA66C-0136-423E-8C0F-0C5B4A057ADF}"/>
              </a:ext>
            </a:extLst>
          </p:cNvPr>
          <p:cNvSpPr/>
          <p:nvPr/>
        </p:nvSpPr>
        <p:spPr>
          <a:xfrm>
            <a:off x="2308752" y="3490429"/>
            <a:ext cx="3016863" cy="541716"/>
          </a:xfrm>
          <a:prstGeom prst="rect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/>
              <a:t>Обработка и верификация данных в РДУ</a:t>
            </a:r>
          </a:p>
        </p:txBody>
      </p:sp>
      <p:sp>
        <p:nvSpPr>
          <p:cNvPr id="36" name="Стрелка вправо 23">
            <a:extLst>
              <a:ext uri="{FF2B5EF4-FFF2-40B4-BE49-F238E27FC236}">
                <a16:creationId xmlns:a16="http://schemas.microsoft.com/office/drawing/2014/main" id="{A09674A6-9EA2-4760-A85F-85886628AC5E}"/>
              </a:ext>
            </a:extLst>
          </p:cNvPr>
          <p:cNvSpPr/>
          <p:nvPr/>
        </p:nvSpPr>
        <p:spPr bwMode="auto">
          <a:xfrm rot="16200000" flipH="1">
            <a:off x="3607038" y="3003267"/>
            <a:ext cx="420293" cy="51017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endParaRPr lang="ru-RU" sz="12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0B060E3A-EC97-4261-8B44-5440F1E6EFBF}"/>
              </a:ext>
            </a:extLst>
          </p:cNvPr>
          <p:cNvSpPr/>
          <p:nvPr/>
        </p:nvSpPr>
        <p:spPr bwMode="auto">
          <a:xfrm rot="16200000">
            <a:off x="5589228" y="5883153"/>
            <a:ext cx="738664" cy="621406"/>
          </a:xfrm>
          <a:prstGeom prst="downArrow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23CF506-AA46-4EEE-AEDC-B361D68C1A31}"/>
              </a:ext>
            </a:extLst>
          </p:cNvPr>
          <p:cNvSpPr/>
          <p:nvPr/>
        </p:nvSpPr>
        <p:spPr>
          <a:xfrm>
            <a:off x="6402431" y="5504405"/>
            <a:ext cx="1804706" cy="1221349"/>
          </a:xfrm>
          <a:prstGeom prst="rect">
            <a:avLst/>
          </a:prstGeom>
          <a:solidFill>
            <a:srgbClr val="D5EAFF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/>
              <a:t>Формирование и актуализация расчетных моделей с параметрами УР</a:t>
            </a:r>
          </a:p>
        </p:txBody>
      </p:sp>
      <p:pic>
        <p:nvPicPr>
          <p:cNvPr id="22" name="Picture 20">
            <a:extLst>
              <a:ext uri="{FF2B5EF4-FFF2-40B4-BE49-F238E27FC236}">
                <a16:creationId xmlns:a16="http://schemas.microsoft.com/office/drawing/2014/main" id="{DFC8811C-873D-4F58-8C10-2CF21FD41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13" y="1054100"/>
            <a:ext cx="3184098" cy="1424111"/>
          </a:xfrm>
          <a:prstGeom prst="rect">
            <a:avLst/>
          </a:prstGeom>
        </p:spPr>
      </p:pic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44D94FCE-1A65-4C56-977E-349A029DCCD8}"/>
              </a:ext>
            </a:extLst>
          </p:cNvPr>
          <p:cNvSpPr/>
          <p:nvPr/>
        </p:nvSpPr>
        <p:spPr bwMode="auto">
          <a:xfrm rot="16200000">
            <a:off x="5589228" y="3436295"/>
            <a:ext cx="738664" cy="621406"/>
          </a:xfrm>
          <a:prstGeom prst="downArrow">
            <a:avLst/>
          </a:prstGeom>
          <a:noFill/>
          <a:ln w="381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9949C92-8FD8-4B80-B801-1AED649E6DF2}"/>
              </a:ext>
            </a:extLst>
          </p:cNvPr>
          <p:cNvSpPr/>
          <p:nvPr/>
        </p:nvSpPr>
        <p:spPr>
          <a:xfrm>
            <a:off x="6402431" y="2995220"/>
            <a:ext cx="1804706" cy="1477100"/>
          </a:xfrm>
          <a:prstGeom prst="rect">
            <a:avLst/>
          </a:prstGeom>
          <a:solidFill>
            <a:srgbClr val="D5EAFF"/>
          </a:solidFill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/>
              <a:t>Формирование и актуализация расчетных моделей с параметрами ДУ, ТКЗ (внешние ПК)</a:t>
            </a:r>
          </a:p>
        </p:txBody>
      </p:sp>
    </p:spTree>
    <p:extLst>
      <p:ext uri="{BB962C8B-B14F-4D97-AF65-F5344CB8AC3E}">
        <p14:creationId xmlns:p14="http://schemas.microsoft.com/office/powerpoint/2010/main" val="3643103705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E994D25-B356-4284-8C73-1E956E5CF4D8}"/>
              </a:ext>
            </a:extLst>
          </p:cNvPr>
          <p:cNvSpPr/>
          <p:nvPr/>
        </p:nvSpPr>
        <p:spPr bwMode="auto">
          <a:xfrm>
            <a:off x="4304392" y="1080477"/>
            <a:ext cx="4839608" cy="5803900"/>
          </a:xfrm>
          <a:prstGeom prst="rect">
            <a:avLst/>
          </a:prstGeom>
          <a:solidFill>
            <a:srgbClr val="B9FDCE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A48863E1-009C-469A-A41C-9C82DB50B31A}"/>
              </a:ext>
            </a:extLst>
          </p:cNvPr>
          <p:cNvSpPr/>
          <p:nvPr/>
        </p:nvSpPr>
        <p:spPr bwMode="auto">
          <a:xfrm>
            <a:off x="4304392" y="1124439"/>
            <a:ext cx="4839608" cy="5803900"/>
          </a:xfrm>
          <a:prstGeom prst="rect">
            <a:avLst/>
          </a:prstGeom>
          <a:solidFill>
            <a:srgbClr val="B9FDCE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A470F-FF3D-4354-AA60-39CB2A5B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140672"/>
            <a:ext cx="7443788" cy="1063625"/>
          </a:xfrm>
        </p:spPr>
        <p:txBody>
          <a:bodyPr/>
          <a:lstStyle/>
          <a:p>
            <a:r>
              <a:rPr lang="ru-RU" dirty="0"/>
              <a:t>Проблемы сопровождения разрозненных расчётных моделей и переход к сопровождению мастер-модели ЕЭС России в АО "СО ЕЭС"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454283E-9375-4C58-B0BC-AD1AE3FAF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E99798-9491-42C6-B5FF-DC23A9CDC8D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0DBB39D-F491-47CF-9647-B74E0E590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16" y="1840399"/>
            <a:ext cx="1339400" cy="47899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F4E21B4-1050-4D9B-A28C-DBDE803CD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30" y="3021144"/>
            <a:ext cx="1864600" cy="6028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0ABF86B-3C09-400A-A713-CF36A8FAC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40" y="3789223"/>
            <a:ext cx="1864599" cy="29849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3F3047-18E1-4BB8-8468-A271D08B6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17" y="4832009"/>
            <a:ext cx="2215430" cy="37134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ADB820B-61A0-4213-A81D-6DB572325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728" y="4254626"/>
            <a:ext cx="1988624" cy="397724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32B4E3E-8868-4249-9098-4895FA5AF7B4}"/>
              </a:ext>
            </a:extLst>
          </p:cNvPr>
          <p:cNvSpPr/>
          <p:nvPr/>
        </p:nvSpPr>
        <p:spPr>
          <a:xfrm>
            <a:off x="0" y="5633164"/>
            <a:ext cx="94341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0" dirty="0">
                <a:latin typeface="Arial" charset="0"/>
              </a:rPr>
              <a:t>Поддержание в актуальном состоянии РМ в каждом из комплексов (различные форматы данных);</a:t>
            </a:r>
          </a:p>
          <a:p>
            <a:pPr marL="342900" indent="-342900">
              <a:buAutoNum type="arabicPeriod"/>
            </a:pPr>
            <a:r>
              <a:rPr lang="ru-RU" b="0" dirty="0">
                <a:latin typeface="Arial" charset="0"/>
              </a:rPr>
              <a:t>Разные разработчики ПО, сопровождение множества договоров на ТО;</a:t>
            </a:r>
          </a:p>
          <a:p>
            <a:pPr marL="342900" indent="-342900">
              <a:buAutoNum type="arabicPeriod"/>
            </a:pPr>
            <a:r>
              <a:rPr lang="ru-RU" b="0" dirty="0">
                <a:latin typeface="Arial" charset="0"/>
              </a:rPr>
              <a:t>Возможны различия в параметрах оборудования в зависимости от используемых источников данных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E8B9B5A-9FD5-4401-AE6E-3AAB97E351D4}"/>
              </a:ext>
            </a:extLst>
          </p:cNvPr>
          <p:cNvSpPr/>
          <p:nvPr/>
        </p:nvSpPr>
        <p:spPr>
          <a:xfrm>
            <a:off x="6752934" y="1912345"/>
            <a:ext cx="1964267" cy="921517"/>
          </a:xfrm>
          <a:prstGeom prst="rect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>
                <a:solidFill>
                  <a:srgbClr val="003CA0"/>
                </a:solidFill>
              </a:rPr>
              <a:t>ИНФОРМАЦИОН-НАЯ МОДЕЛЬ </a:t>
            </a:r>
            <a:r>
              <a:rPr lang="en-US" sz="1600" dirty="0">
                <a:solidFill>
                  <a:srgbClr val="003CA0"/>
                </a:solidFill>
              </a:rPr>
              <a:t>CIM</a:t>
            </a:r>
            <a:endParaRPr lang="ru-RU" sz="1600" dirty="0">
              <a:solidFill>
                <a:srgbClr val="003CA0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C696AA9-E005-4135-B9D2-A9EFAF8B341C}"/>
              </a:ext>
            </a:extLst>
          </p:cNvPr>
          <p:cNvSpPr/>
          <p:nvPr/>
        </p:nvSpPr>
        <p:spPr>
          <a:xfrm>
            <a:off x="163389" y="1809569"/>
            <a:ext cx="2274460" cy="54798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endParaRPr lang="ru-RU" kern="0" dirty="0">
              <a:solidFill>
                <a:srgbClr val="003CA0"/>
              </a:solidFill>
              <a:latin typeface="Arial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3768EE2-E9DB-4EC1-A9E2-763DF968F2C3}"/>
              </a:ext>
            </a:extLst>
          </p:cNvPr>
          <p:cNvSpPr/>
          <p:nvPr/>
        </p:nvSpPr>
        <p:spPr>
          <a:xfrm>
            <a:off x="6815342" y="3798380"/>
            <a:ext cx="1935249" cy="7522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endParaRPr lang="ru-RU" kern="0" dirty="0">
              <a:solidFill>
                <a:srgbClr val="003CA0"/>
              </a:solidFill>
              <a:latin typeface="Arial"/>
            </a:endParaRPr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D2CEBE7E-B9C3-4EA3-B3CE-2C902150F3A2}"/>
              </a:ext>
            </a:extLst>
          </p:cNvPr>
          <p:cNvSpPr/>
          <p:nvPr/>
        </p:nvSpPr>
        <p:spPr bwMode="auto">
          <a:xfrm rot="16200000">
            <a:off x="4668133" y="2226869"/>
            <a:ext cx="1357342" cy="2191436"/>
          </a:xfrm>
          <a:prstGeom prst="downArrow">
            <a:avLst>
              <a:gd name="adj1" fmla="val 50000"/>
              <a:gd name="adj2" fmla="val 64859"/>
            </a:avLst>
          </a:prstGeom>
          <a:solidFill>
            <a:schemeClr val="bg1">
              <a:lumMod val="75000"/>
            </a:schemeClr>
          </a:solidFill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Стрелка вправо 23">
            <a:extLst>
              <a:ext uri="{FF2B5EF4-FFF2-40B4-BE49-F238E27FC236}">
                <a16:creationId xmlns:a16="http://schemas.microsoft.com/office/drawing/2014/main" id="{C7ABB853-8B1B-4C0F-951D-EB6599EB6C51}"/>
              </a:ext>
            </a:extLst>
          </p:cNvPr>
          <p:cNvSpPr/>
          <p:nvPr/>
        </p:nvSpPr>
        <p:spPr bwMode="auto">
          <a:xfrm rot="16200000" flipH="1">
            <a:off x="7382886" y="3036950"/>
            <a:ext cx="752247" cy="535932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endParaRPr lang="ru-RU" sz="12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5B51E8DE-AC6D-4A9B-9998-0B3D306F1667}"/>
              </a:ext>
            </a:extLst>
          </p:cNvPr>
          <p:cNvSpPr/>
          <p:nvPr/>
        </p:nvSpPr>
        <p:spPr>
          <a:xfrm>
            <a:off x="6512767" y="1770867"/>
            <a:ext cx="2416654" cy="3107291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endParaRPr lang="ru-RU" kern="0" dirty="0">
              <a:solidFill>
                <a:srgbClr val="003CA0"/>
              </a:solidFill>
              <a:latin typeface="Arial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013C280-638C-42E5-835E-ED3039DB3FC2}"/>
              </a:ext>
            </a:extLst>
          </p:cNvPr>
          <p:cNvSpPr/>
          <p:nvPr/>
        </p:nvSpPr>
        <p:spPr>
          <a:xfrm>
            <a:off x="2195767" y="5322495"/>
            <a:ext cx="5490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Проблемы сопровождения разрозненных РМ: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199B648D-C962-49F8-9F45-E38C0098575C}"/>
              </a:ext>
            </a:extLst>
          </p:cNvPr>
          <p:cNvSpPr/>
          <p:nvPr/>
        </p:nvSpPr>
        <p:spPr>
          <a:xfrm>
            <a:off x="214579" y="1276553"/>
            <a:ext cx="199675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3CA0"/>
                </a:solidFill>
              </a:rPr>
              <a:t>Расчетные модели в различных форматах:</a:t>
            </a:r>
            <a:r>
              <a:rPr lang="ru-RU" sz="1200" dirty="0">
                <a:solidFill>
                  <a:srgbClr val="003CA0"/>
                </a:solidFill>
              </a:rPr>
              <a:t> 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78D3C28-464C-4C41-9371-C5BE0D9C4E01}"/>
              </a:ext>
            </a:extLst>
          </p:cNvPr>
          <p:cNvSpPr/>
          <p:nvPr/>
        </p:nvSpPr>
        <p:spPr>
          <a:xfrm>
            <a:off x="6815343" y="3853642"/>
            <a:ext cx="20246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CA0"/>
                </a:solidFill>
              </a:rPr>
              <a:t>Расчетные модели для расчета УР, ДУ , ТКЗ </a:t>
            </a:r>
            <a:endParaRPr lang="ru-RU" dirty="0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7C9C94A-02E8-4F2E-B4D1-1BFCD39D8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080" y="2460826"/>
            <a:ext cx="1959272" cy="522141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AF344ED-980A-4450-9197-5F566BED432E}"/>
              </a:ext>
            </a:extLst>
          </p:cNvPr>
          <p:cNvSpPr/>
          <p:nvPr/>
        </p:nvSpPr>
        <p:spPr>
          <a:xfrm>
            <a:off x="163389" y="2446022"/>
            <a:ext cx="2274460" cy="53454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endParaRPr lang="ru-RU" kern="0" dirty="0">
              <a:solidFill>
                <a:srgbClr val="003CA0"/>
              </a:solidFill>
              <a:latin typeface="Arial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D30E0229-3552-4C70-BBE8-CA14439E20E2}"/>
              </a:ext>
            </a:extLst>
          </p:cNvPr>
          <p:cNvSpPr/>
          <p:nvPr/>
        </p:nvSpPr>
        <p:spPr>
          <a:xfrm>
            <a:off x="163389" y="3063560"/>
            <a:ext cx="2274460" cy="53454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endParaRPr lang="ru-RU" kern="0" dirty="0">
              <a:solidFill>
                <a:srgbClr val="003CA0"/>
              </a:solidFill>
              <a:latin typeface="Arial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1A88EEA-AA2E-494D-8A25-1C7B87F25195}"/>
              </a:ext>
            </a:extLst>
          </p:cNvPr>
          <p:cNvSpPr/>
          <p:nvPr/>
        </p:nvSpPr>
        <p:spPr>
          <a:xfrm>
            <a:off x="163389" y="3692325"/>
            <a:ext cx="2274460" cy="48817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endParaRPr lang="ru-RU" kern="0" dirty="0">
              <a:solidFill>
                <a:srgbClr val="003CA0"/>
              </a:solidFill>
              <a:latin typeface="Arial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79C9B7C9-E363-4DF9-AAEA-1E69440F7A28}"/>
              </a:ext>
            </a:extLst>
          </p:cNvPr>
          <p:cNvSpPr/>
          <p:nvPr/>
        </p:nvSpPr>
        <p:spPr>
          <a:xfrm>
            <a:off x="154105" y="4246352"/>
            <a:ext cx="2274460" cy="48817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endParaRPr lang="ru-RU" kern="0" dirty="0">
              <a:solidFill>
                <a:srgbClr val="003CA0"/>
              </a:solidFill>
              <a:latin typeface="Arial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561A7363-A90E-419A-9D1B-522918B6FD87}"/>
              </a:ext>
            </a:extLst>
          </p:cNvPr>
          <p:cNvSpPr/>
          <p:nvPr/>
        </p:nvSpPr>
        <p:spPr>
          <a:xfrm>
            <a:off x="163389" y="4780557"/>
            <a:ext cx="2274460" cy="48817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endParaRPr lang="ru-RU" kern="0" dirty="0">
              <a:solidFill>
                <a:srgbClr val="003CA0"/>
              </a:solidFill>
              <a:latin typeface="Arial"/>
            </a:endParaRPr>
          </a:p>
        </p:txBody>
      </p:sp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849BE437-BE99-41DA-8CA9-97ED2A3F0A01}"/>
              </a:ext>
            </a:extLst>
          </p:cNvPr>
          <p:cNvSpPr/>
          <p:nvPr/>
        </p:nvSpPr>
        <p:spPr bwMode="auto">
          <a:xfrm>
            <a:off x="2561021" y="1903557"/>
            <a:ext cx="549966" cy="369332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Стрелка: влево 67">
            <a:extLst>
              <a:ext uri="{FF2B5EF4-FFF2-40B4-BE49-F238E27FC236}">
                <a16:creationId xmlns:a16="http://schemas.microsoft.com/office/drawing/2014/main" id="{2C4B687E-FB64-4421-A677-6EB786B26D80}"/>
              </a:ext>
            </a:extLst>
          </p:cNvPr>
          <p:cNvSpPr/>
          <p:nvPr/>
        </p:nvSpPr>
        <p:spPr bwMode="auto">
          <a:xfrm>
            <a:off x="2555002" y="2540115"/>
            <a:ext cx="549966" cy="369332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Стрелка: влево 68">
            <a:extLst>
              <a:ext uri="{FF2B5EF4-FFF2-40B4-BE49-F238E27FC236}">
                <a16:creationId xmlns:a16="http://schemas.microsoft.com/office/drawing/2014/main" id="{08257670-AF23-45E8-B771-39692A1553D8}"/>
              </a:ext>
            </a:extLst>
          </p:cNvPr>
          <p:cNvSpPr/>
          <p:nvPr/>
        </p:nvSpPr>
        <p:spPr bwMode="auto">
          <a:xfrm>
            <a:off x="2564997" y="3137920"/>
            <a:ext cx="549966" cy="369332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Стрелка: влево 69">
            <a:extLst>
              <a:ext uri="{FF2B5EF4-FFF2-40B4-BE49-F238E27FC236}">
                <a16:creationId xmlns:a16="http://schemas.microsoft.com/office/drawing/2014/main" id="{3DF98DDC-E025-4380-81FE-2DAB3D3E626A}"/>
              </a:ext>
            </a:extLst>
          </p:cNvPr>
          <p:cNvSpPr/>
          <p:nvPr/>
        </p:nvSpPr>
        <p:spPr bwMode="auto">
          <a:xfrm>
            <a:off x="2555002" y="3735725"/>
            <a:ext cx="549966" cy="369332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Стрелка: влево 70">
            <a:extLst>
              <a:ext uri="{FF2B5EF4-FFF2-40B4-BE49-F238E27FC236}">
                <a16:creationId xmlns:a16="http://schemas.microsoft.com/office/drawing/2014/main" id="{C2448736-1394-43D9-813C-64A9D0988282}"/>
              </a:ext>
            </a:extLst>
          </p:cNvPr>
          <p:cNvSpPr/>
          <p:nvPr/>
        </p:nvSpPr>
        <p:spPr bwMode="auto">
          <a:xfrm>
            <a:off x="2564537" y="4294294"/>
            <a:ext cx="549966" cy="369332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Стрелка: влево 71">
            <a:extLst>
              <a:ext uri="{FF2B5EF4-FFF2-40B4-BE49-F238E27FC236}">
                <a16:creationId xmlns:a16="http://schemas.microsoft.com/office/drawing/2014/main" id="{6AEE23C5-35F0-4E5B-8447-3BB8741FA623}"/>
              </a:ext>
            </a:extLst>
          </p:cNvPr>
          <p:cNvSpPr/>
          <p:nvPr/>
        </p:nvSpPr>
        <p:spPr bwMode="auto">
          <a:xfrm>
            <a:off x="2576580" y="4780557"/>
            <a:ext cx="549966" cy="369332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B04D998-EC8A-4548-8194-906C57532496}"/>
              </a:ext>
            </a:extLst>
          </p:cNvPr>
          <p:cNvSpPr/>
          <p:nvPr/>
        </p:nvSpPr>
        <p:spPr>
          <a:xfrm>
            <a:off x="3248938" y="1258058"/>
            <a:ext cx="946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СЕЙЧАС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9DB65F2B-664F-43A2-9377-BE5E9E5F4963}"/>
              </a:ext>
            </a:extLst>
          </p:cNvPr>
          <p:cNvSpPr/>
          <p:nvPr/>
        </p:nvSpPr>
        <p:spPr>
          <a:xfrm>
            <a:off x="4517033" y="1251092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В ПЕРСПЕКТИВЕ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2FF34D-CCA4-43A7-9916-50F3B83EF2E6}"/>
              </a:ext>
            </a:extLst>
          </p:cNvPr>
          <p:cNvSpPr/>
          <p:nvPr/>
        </p:nvSpPr>
        <p:spPr bwMode="auto">
          <a:xfrm>
            <a:off x="3006968" y="1995855"/>
            <a:ext cx="225148" cy="307730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407B3FCC-D711-4B37-A11D-4AA27F3BE11A}"/>
              </a:ext>
            </a:extLst>
          </p:cNvPr>
          <p:cNvSpPr/>
          <p:nvPr/>
        </p:nvSpPr>
        <p:spPr>
          <a:xfrm>
            <a:off x="3303685" y="2575533"/>
            <a:ext cx="1971822" cy="1494605"/>
          </a:xfrm>
          <a:prstGeom prst="rect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>
                <a:solidFill>
                  <a:srgbClr val="003CA0"/>
                </a:solidFill>
              </a:rPr>
              <a:t>Актуализация параметров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432804344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2FAAE65-AB6C-4859-A412-D44B49FE6F7E}"/>
              </a:ext>
            </a:extLst>
          </p:cNvPr>
          <p:cNvSpPr/>
          <p:nvPr/>
        </p:nvSpPr>
        <p:spPr>
          <a:xfrm>
            <a:off x="7215820" y="2884015"/>
            <a:ext cx="1804706" cy="1469936"/>
          </a:xfrm>
          <a:prstGeom prst="rect">
            <a:avLst/>
          </a:prstGeom>
          <a:solidFill>
            <a:srgbClr val="D5EAFF"/>
          </a:solidFill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/>
              <a:t>Формирование и актуализация расчетных моделей с параметрами ДУ, ТКЗ (внешние ПК)</a:t>
            </a:r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id="{4C1C7657-9504-4A99-85CE-0BF4259A4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91" y="1034115"/>
            <a:ext cx="2650219" cy="1185330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620B8B40-D73A-48B6-80A6-35C47988A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" y="1131046"/>
            <a:ext cx="1428985" cy="14289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Перспективы обмена данными расчётных моделей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21183-7E59-4F08-800C-CCA300A1981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FF8CCA-D6A6-4569-B21B-40F7F1E9DB6A}"/>
              </a:ext>
            </a:extLst>
          </p:cNvPr>
          <p:cNvSpPr/>
          <p:nvPr/>
        </p:nvSpPr>
        <p:spPr>
          <a:xfrm>
            <a:off x="3380371" y="2512920"/>
            <a:ext cx="2948716" cy="420296"/>
          </a:xfrm>
          <a:prstGeom prst="rect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/>
              <a:t>Филиал АО «СО ЕЭС» РДУ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7B9CAF-D197-491F-A735-279BF07607E9}"/>
              </a:ext>
            </a:extLst>
          </p:cNvPr>
          <p:cNvSpPr/>
          <p:nvPr/>
        </p:nvSpPr>
        <p:spPr>
          <a:xfrm>
            <a:off x="664596" y="1197758"/>
            <a:ext cx="6821976" cy="420296"/>
          </a:xfrm>
          <a:prstGeom prst="rect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/>
              <a:t>Собственник оборудования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89111E-D3E4-4E2F-A567-7179B07B2DC1}"/>
              </a:ext>
            </a:extLst>
          </p:cNvPr>
          <p:cNvSpPr/>
          <p:nvPr/>
        </p:nvSpPr>
        <p:spPr>
          <a:xfrm>
            <a:off x="664595" y="2946266"/>
            <a:ext cx="2337985" cy="420296"/>
          </a:xfrm>
          <a:prstGeom prst="rect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en-US" sz="1600" dirty="0"/>
              <a:t>CIM</a:t>
            </a:r>
            <a:r>
              <a:rPr lang="ru-RU" sz="1600" dirty="0"/>
              <a:t> - портал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35148F-EF5B-46C0-AA54-1C1AF4609746}"/>
              </a:ext>
            </a:extLst>
          </p:cNvPr>
          <p:cNvSpPr/>
          <p:nvPr/>
        </p:nvSpPr>
        <p:spPr>
          <a:xfrm>
            <a:off x="2465729" y="6219505"/>
            <a:ext cx="2948716" cy="420296"/>
          </a:xfrm>
          <a:prstGeom prst="rect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/>
              <a:t>Информационная модель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787B677-8E1D-4213-BBFF-8F2CD66E9A0D}"/>
              </a:ext>
            </a:extLst>
          </p:cNvPr>
          <p:cNvSpPr/>
          <p:nvPr/>
        </p:nvSpPr>
        <p:spPr>
          <a:xfrm>
            <a:off x="664595" y="4895140"/>
            <a:ext cx="6821976" cy="495607"/>
          </a:xfrm>
          <a:prstGeom prst="rect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/>
              <a:t>Проверка фрагментов ИМ ответственными в РДУ </a:t>
            </a:r>
          </a:p>
        </p:txBody>
      </p:sp>
      <p:sp>
        <p:nvSpPr>
          <p:cNvPr id="12" name="Стрелка вправо 23">
            <a:extLst>
              <a:ext uri="{FF2B5EF4-FFF2-40B4-BE49-F238E27FC236}">
                <a16:creationId xmlns:a16="http://schemas.microsoft.com/office/drawing/2014/main" id="{8AC5A676-C4BB-4A82-AAF3-ED2F4183EA85}"/>
              </a:ext>
            </a:extLst>
          </p:cNvPr>
          <p:cNvSpPr/>
          <p:nvPr/>
        </p:nvSpPr>
        <p:spPr bwMode="auto">
          <a:xfrm rot="16200000" flipH="1">
            <a:off x="3595362" y="5574211"/>
            <a:ext cx="689451" cy="51017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r>
              <a:rPr lang="en-US" sz="1200" kern="0" dirty="0">
                <a:solidFill>
                  <a:schemeClr val="bg1"/>
                </a:solidFill>
                <a:latin typeface="Arial"/>
              </a:rPr>
              <a:t>CIM</a:t>
            </a:r>
            <a:endParaRPr lang="ru-RU" sz="1200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6" name="Стрелка вправо 23">
            <a:extLst>
              <a:ext uri="{FF2B5EF4-FFF2-40B4-BE49-F238E27FC236}">
                <a16:creationId xmlns:a16="http://schemas.microsoft.com/office/drawing/2014/main" id="{6A1552CD-FDAA-46D2-AF33-6B3DE0935EEE}"/>
              </a:ext>
            </a:extLst>
          </p:cNvPr>
          <p:cNvSpPr/>
          <p:nvPr/>
        </p:nvSpPr>
        <p:spPr bwMode="auto">
          <a:xfrm rot="16200000" flipH="1">
            <a:off x="1643793" y="2004031"/>
            <a:ext cx="1114618" cy="51017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r>
              <a:rPr lang="en-US" sz="1200" kern="0" dirty="0">
                <a:solidFill>
                  <a:schemeClr val="bg1"/>
                </a:solidFill>
                <a:latin typeface="Arial"/>
              </a:rPr>
              <a:t>CIM</a:t>
            </a:r>
            <a:endParaRPr lang="ru-RU" sz="1200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8" name="Стрелка вправо 23">
            <a:extLst>
              <a:ext uri="{FF2B5EF4-FFF2-40B4-BE49-F238E27FC236}">
                <a16:creationId xmlns:a16="http://schemas.microsoft.com/office/drawing/2014/main" id="{7DC65F6A-6907-44B4-AB29-E3BD9956B03A}"/>
              </a:ext>
            </a:extLst>
          </p:cNvPr>
          <p:cNvSpPr/>
          <p:nvPr/>
        </p:nvSpPr>
        <p:spPr bwMode="auto">
          <a:xfrm rot="16200000" flipH="1">
            <a:off x="4465915" y="1835537"/>
            <a:ext cx="777629" cy="51017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r>
              <a:rPr lang="ru-RU" sz="1200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1200" kern="0" dirty="0">
                <a:solidFill>
                  <a:srgbClr val="FF0000"/>
                </a:solidFill>
                <a:latin typeface="Arial"/>
              </a:rPr>
              <a:t>MC Office</a:t>
            </a:r>
            <a:endParaRPr lang="ru-RU" sz="12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6987256-28BC-4D1F-9883-4F9A1496C62A}"/>
              </a:ext>
            </a:extLst>
          </p:cNvPr>
          <p:cNvSpPr/>
          <p:nvPr/>
        </p:nvSpPr>
        <p:spPr>
          <a:xfrm>
            <a:off x="5118884" y="1830395"/>
            <a:ext cx="1767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Приказ МЭ №102 от 13.02.2019</a:t>
            </a:r>
          </a:p>
        </p:txBody>
      </p:sp>
      <p:sp>
        <p:nvSpPr>
          <p:cNvPr id="25" name="Стрелка вправо 23">
            <a:extLst>
              <a:ext uri="{FF2B5EF4-FFF2-40B4-BE49-F238E27FC236}">
                <a16:creationId xmlns:a16="http://schemas.microsoft.com/office/drawing/2014/main" id="{EE2C5D50-13A4-4398-8D59-B81962EC6DE0}"/>
              </a:ext>
            </a:extLst>
          </p:cNvPr>
          <p:cNvSpPr/>
          <p:nvPr/>
        </p:nvSpPr>
        <p:spPr bwMode="auto">
          <a:xfrm rot="16200000" flipH="1">
            <a:off x="1578447" y="3849213"/>
            <a:ext cx="1280487" cy="51017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r>
              <a:rPr lang="ru-RU" sz="1200" kern="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200" kern="0" dirty="0">
                <a:solidFill>
                  <a:schemeClr val="bg1"/>
                </a:solidFill>
                <a:latin typeface="Arial"/>
              </a:rPr>
              <a:t>CIM</a:t>
            </a:r>
            <a:endParaRPr lang="ru-RU" sz="1200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7" name="Стрелка вправо 23">
            <a:extLst>
              <a:ext uri="{FF2B5EF4-FFF2-40B4-BE49-F238E27FC236}">
                <a16:creationId xmlns:a16="http://schemas.microsoft.com/office/drawing/2014/main" id="{7CC74510-BA78-4536-BB0C-369E3E9CB4D6}"/>
              </a:ext>
            </a:extLst>
          </p:cNvPr>
          <p:cNvSpPr/>
          <p:nvPr/>
        </p:nvSpPr>
        <p:spPr bwMode="auto">
          <a:xfrm rot="16200000" flipH="1">
            <a:off x="4485398" y="4215743"/>
            <a:ext cx="738663" cy="51017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r>
              <a:rPr lang="ru-RU" sz="1200" kern="0" dirty="0">
                <a:solidFill>
                  <a:schemeClr val="bg1"/>
                </a:solidFill>
                <a:latin typeface="Arial"/>
              </a:rPr>
              <a:t>С</a:t>
            </a:r>
            <a:r>
              <a:rPr lang="en-US" sz="1200" kern="0" dirty="0">
                <a:solidFill>
                  <a:schemeClr val="bg1"/>
                </a:solidFill>
                <a:latin typeface="Arial"/>
              </a:rPr>
              <a:t>IM</a:t>
            </a:r>
            <a:endParaRPr lang="ru-RU" sz="1200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6D5E5D0-798F-41B9-A331-F68772D87C65}"/>
              </a:ext>
            </a:extLst>
          </p:cNvPr>
          <p:cNvSpPr/>
          <p:nvPr/>
        </p:nvSpPr>
        <p:spPr>
          <a:xfrm>
            <a:off x="21184" y="3646098"/>
            <a:ext cx="19133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Перенос информации в ИМ</a:t>
            </a:r>
            <a:r>
              <a:rPr lang="en-US" dirty="0"/>
              <a:t> </a:t>
            </a:r>
            <a:r>
              <a:rPr lang="ru-RU" dirty="0"/>
              <a:t>ответственными в РДУ</a:t>
            </a:r>
            <a:endParaRPr lang="ru-RU" dirty="0">
              <a:latin typeface="Arial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040ED96-FBD5-442F-8929-9C3B65C478E6}"/>
              </a:ext>
            </a:extLst>
          </p:cNvPr>
          <p:cNvSpPr/>
          <p:nvPr/>
        </p:nvSpPr>
        <p:spPr>
          <a:xfrm>
            <a:off x="5144987" y="4081122"/>
            <a:ext cx="2153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Задание информации в ИМ ответственными в РДУ</a:t>
            </a:r>
            <a:endParaRPr lang="ru-RU" dirty="0">
              <a:latin typeface="Arial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1CFA66C-0136-423E-8C0F-0C5B4A057ADF}"/>
              </a:ext>
            </a:extLst>
          </p:cNvPr>
          <p:cNvSpPr/>
          <p:nvPr/>
        </p:nvSpPr>
        <p:spPr>
          <a:xfrm>
            <a:off x="3380371" y="3464052"/>
            <a:ext cx="2948716" cy="541716"/>
          </a:xfrm>
          <a:prstGeom prst="rect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/>
              <a:t>Обработка и верификация данных в РДУ</a:t>
            </a:r>
          </a:p>
        </p:txBody>
      </p:sp>
      <p:sp>
        <p:nvSpPr>
          <p:cNvPr id="36" name="Стрелка вправо 23">
            <a:extLst>
              <a:ext uri="{FF2B5EF4-FFF2-40B4-BE49-F238E27FC236}">
                <a16:creationId xmlns:a16="http://schemas.microsoft.com/office/drawing/2014/main" id="{A09674A6-9EA2-4760-A85F-85886628AC5E}"/>
              </a:ext>
            </a:extLst>
          </p:cNvPr>
          <p:cNvSpPr/>
          <p:nvPr/>
        </p:nvSpPr>
        <p:spPr bwMode="auto">
          <a:xfrm rot="16200000" flipH="1">
            <a:off x="4667173" y="2984666"/>
            <a:ext cx="420293" cy="51017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endParaRPr lang="ru-RU" sz="1200" kern="0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8F0F0E7-4981-49EF-92F1-5F3844CEE41D}"/>
              </a:ext>
            </a:extLst>
          </p:cNvPr>
          <p:cNvCxnSpPr>
            <a:cxnSpLocks/>
          </p:cNvCxnSpPr>
          <p:nvPr/>
        </p:nvCxnSpPr>
        <p:spPr bwMode="auto">
          <a:xfrm flipV="1">
            <a:off x="4225271" y="1691118"/>
            <a:ext cx="3655012" cy="3134075"/>
          </a:xfrm>
          <a:prstGeom prst="line">
            <a:avLst/>
          </a:prstGeom>
          <a:solidFill>
            <a:srgbClr val="D5EAFF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888B931-B9A8-4C8F-897F-ECDB9D0F3713}"/>
              </a:ext>
            </a:extLst>
          </p:cNvPr>
          <p:cNvCxnSpPr>
            <a:cxnSpLocks/>
          </p:cNvCxnSpPr>
          <p:nvPr/>
        </p:nvCxnSpPr>
        <p:spPr bwMode="auto">
          <a:xfrm>
            <a:off x="4246643" y="1704999"/>
            <a:ext cx="3871530" cy="3093227"/>
          </a:xfrm>
          <a:prstGeom prst="line">
            <a:avLst/>
          </a:prstGeom>
          <a:solidFill>
            <a:srgbClr val="D5EAFF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04CFB772-A241-4A61-89ED-CCF1EAB75A22}"/>
              </a:ext>
            </a:extLst>
          </p:cNvPr>
          <p:cNvSpPr/>
          <p:nvPr/>
        </p:nvSpPr>
        <p:spPr bwMode="auto">
          <a:xfrm rot="16200000">
            <a:off x="5594102" y="5866985"/>
            <a:ext cx="842331" cy="621406"/>
          </a:xfrm>
          <a:prstGeom prst="downArrow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31890C9-B90E-4AF9-AC34-A0DBBC4B6F45}"/>
              </a:ext>
            </a:extLst>
          </p:cNvPr>
          <p:cNvSpPr/>
          <p:nvPr/>
        </p:nvSpPr>
        <p:spPr>
          <a:xfrm>
            <a:off x="6525064" y="5556820"/>
            <a:ext cx="2205698" cy="1151711"/>
          </a:xfrm>
          <a:prstGeom prst="rect">
            <a:avLst/>
          </a:prstGeom>
          <a:solidFill>
            <a:srgbClr val="D5EAFF"/>
          </a:solidFill>
          <a:ln w="317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/>
              <a:t>Формирование и актуализация расчетных моделей УР, ДУ, ТКЗ</a:t>
            </a:r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41A4113C-2233-45B8-97B2-C76FCE5AA10B}"/>
              </a:ext>
            </a:extLst>
          </p:cNvPr>
          <p:cNvSpPr/>
          <p:nvPr/>
        </p:nvSpPr>
        <p:spPr bwMode="auto">
          <a:xfrm rot="16200000">
            <a:off x="6402617" y="3414638"/>
            <a:ext cx="738664" cy="621406"/>
          </a:xfrm>
          <a:prstGeom prst="downArrow">
            <a:avLst/>
          </a:prstGeom>
          <a:noFill/>
          <a:ln w="381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73C4399-DC60-4F6E-9CC1-67E57E356878}"/>
              </a:ext>
            </a:extLst>
          </p:cNvPr>
          <p:cNvSpPr/>
          <p:nvPr/>
        </p:nvSpPr>
        <p:spPr>
          <a:xfrm>
            <a:off x="3326180" y="1681593"/>
            <a:ext cx="5767938" cy="3107108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endParaRPr lang="ru-RU" kern="0" dirty="0">
              <a:solidFill>
                <a:srgbClr val="003CA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026412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126124"/>
            <a:ext cx="7443788" cy="1063625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Особенности перехода от сопровождения разрозненных расчётных моделей к сопровождению мастер-модели ЕЭС России в АО "СО ЕЭС"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21183-7E59-4F08-800C-CCA300A1981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BD7A3A6-D256-4CDE-AC68-6FEE1DC03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6" y="4157156"/>
            <a:ext cx="1853776" cy="8870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E5019CC-8C22-446B-A0C1-435B9256431F}"/>
              </a:ext>
            </a:extLst>
          </p:cNvPr>
          <p:cNvSpPr/>
          <p:nvPr/>
        </p:nvSpPr>
        <p:spPr>
          <a:xfrm>
            <a:off x="395326" y="2891113"/>
            <a:ext cx="8556649" cy="420296"/>
          </a:xfrm>
          <a:prstGeom prst="rect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r>
              <a:rPr lang="ru-RU" sz="1600" dirty="0"/>
              <a:t>ИНФОРМАЦИОННАЯ МОДЕЛЬ </a:t>
            </a:r>
            <a:r>
              <a:rPr lang="en-US" sz="1600" dirty="0"/>
              <a:t>CIM</a:t>
            </a:r>
            <a:endParaRPr lang="ru-RU" sz="16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2FDFE97-0778-49A7-B002-5915C04699FC}"/>
              </a:ext>
            </a:extLst>
          </p:cNvPr>
          <p:cNvSpPr/>
          <p:nvPr/>
        </p:nvSpPr>
        <p:spPr>
          <a:xfrm>
            <a:off x="447001" y="3925660"/>
            <a:ext cx="1851582" cy="1148535"/>
          </a:xfrm>
          <a:prstGeom prst="rect">
            <a:avLst/>
          </a:prstGeom>
          <a:solidFill>
            <a:srgbClr val="D5EAFF">
              <a:alpha val="67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r>
              <a:rPr lang="ru-RU" kern="0" dirty="0">
                <a:solidFill>
                  <a:srgbClr val="003CA0"/>
                </a:solidFill>
                <a:latin typeface="Arial"/>
              </a:rPr>
              <a:t>Расчетные модели с параметрами УР</a:t>
            </a:r>
            <a:br>
              <a:rPr lang="ru-RU" kern="0" dirty="0">
                <a:solidFill>
                  <a:srgbClr val="003CA0"/>
                </a:solidFill>
                <a:latin typeface="Arial"/>
              </a:rPr>
            </a:br>
            <a:r>
              <a:rPr lang="ru-RU" kern="0" dirty="0">
                <a:solidFill>
                  <a:srgbClr val="003CA0"/>
                </a:solidFill>
                <a:latin typeface="Arial"/>
              </a:rPr>
              <a:t>(</a:t>
            </a:r>
            <a:r>
              <a:rPr lang="ru-RU" kern="0" dirty="0">
                <a:solidFill>
                  <a:srgbClr val="059B3E"/>
                </a:solidFill>
                <a:latin typeface="Arial"/>
              </a:rPr>
              <a:t>УР</a:t>
            </a:r>
            <a:r>
              <a:rPr lang="ru-RU" kern="0" dirty="0">
                <a:solidFill>
                  <a:srgbClr val="003CA0"/>
                </a:solidFill>
                <a:latin typeface="Arial"/>
              </a:rPr>
              <a:t>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4530E28-F548-4D0F-840D-3B9AEAF6F612}"/>
              </a:ext>
            </a:extLst>
          </p:cNvPr>
          <p:cNvSpPr/>
          <p:nvPr/>
        </p:nvSpPr>
        <p:spPr>
          <a:xfrm>
            <a:off x="3582240" y="3917185"/>
            <a:ext cx="1753701" cy="1122749"/>
          </a:xfrm>
          <a:prstGeom prst="rect">
            <a:avLst/>
          </a:prstGeom>
          <a:solidFill>
            <a:srgbClr val="FFE59B">
              <a:alpha val="49000"/>
            </a:srgbClr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r>
              <a:rPr lang="ru-RU" kern="0" dirty="0">
                <a:solidFill>
                  <a:srgbClr val="003CA0"/>
                </a:solidFill>
                <a:latin typeface="Arial"/>
              </a:rPr>
              <a:t>Расчетные модели с параметрами для ДУ</a:t>
            </a:r>
            <a:br>
              <a:rPr lang="ru-RU" kern="0" dirty="0">
                <a:solidFill>
                  <a:srgbClr val="003CA0"/>
                </a:solidFill>
                <a:latin typeface="Arial"/>
              </a:rPr>
            </a:br>
            <a:r>
              <a:rPr lang="ru-RU" kern="0" dirty="0">
                <a:solidFill>
                  <a:srgbClr val="003CA0"/>
                </a:solidFill>
                <a:latin typeface="Arial"/>
              </a:rPr>
              <a:t>(</a:t>
            </a:r>
            <a:r>
              <a:rPr lang="ru-RU" kern="0" dirty="0">
                <a:solidFill>
                  <a:srgbClr val="059B3E"/>
                </a:solidFill>
                <a:latin typeface="Arial"/>
              </a:rPr>
              <a:t>ДУ</a:t>
            </a:r>
            <a:r>
              <a:rPr lang="ru-RU" kern="0" dirty="0">
                <a:solidFill>
                  <a:srgbClr val="003CA0"/>
                </a:solidFill>
                <a:latin typeface="Arial"/>
              </a:rPr>
              <a:t>)</a:t>
            </a:r>
          </a:p>
        </p:txBody>
      </p:sp>
      <p:sp>
        <p:nvSpPr>
          <p:cNvPr id="23" name="Стрелка вправо 23">
            <a:extLst>
              <a:ext uri="{FF2B5EF4-FFF2-40B4-BE49-F238E27FC236}">
                <a16:creationId xmlns:a16="http://schemas.microsoft.com/office/drawing/2014/main" id="{A60AFB53-1AAF-452D-B6A9-FF5EC4D21D99}"/>
              </a:ext>
            </a:extLst>
          </p:cNvPr>
          <p:cNvSpPr/>
          <p:nvPr/>
        </p:nvSpPr>
        <p:spPr bwMode="auto">
          <a:xfrm rot="16200000" flipH="1">
            <a:off x="1149898" y="3350261"/>
            <a:ext cx="420296" cy="510170"/>
          </a:xfrm>
          <a:prstGeom prst="rightArrow">
            <a:avLst>
              <a:gd name="adj1" fmla="val 68579"/>
              <a:gd name="adj2" fmla="val 50336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endParaRPr lang="ru-RU" sz="1200" kern="0" dirty="0">
              <a:solidFill>
                <a:srgbClr val="003CA0"/>
              </a:solidFill>
              <a:latin typeface="Arial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C6713E4-C894-4196-8654-F6A97ADE8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3" y="5194709"/>
            <a:ext cx="1883784" cy="6090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7EE21F5-8F93-460D-B76C-3E9AE6642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443" y="6133452"/>
            <a:ext cx="2027966" cy="324648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AFEAA5D-FFC2-49B0-873A-595D44CF1425}"/>
              </a:ext>
            </a:extLst>
          </p:cNvPr>
          <p:cNvCxnSpPr>
            <a:cxnSpLocks/>
          </p:cNvCxnSpPr>
          <p:nvPr/>
        </p:nvCxnSpPr>
        <p:spPr bwMode="auto">
          <a:xfrm>
            <a:off x="395326" y="5937728"/>
            <a:ext cx="1899646" cy="0"/>
          </a:xfrm>
          <a:prstGeom prst="line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12C1E255-7D43-44BC-9E67-D77D298911C4}"/>
              </a:ext>
            </a:extLst>
          </p:cNvPr>
          <p:cNvSpPr/>
          <p:nvPr/>
        </p:nvSpPr>
        <p:spPr bwMode="auto">
          <a:xfrm>
            <a:off x="4192439" y="2418573"/>
            <a:ext cx="510170" cy="420295"/>
          </a:xfrm>
          <a:prstGeom prst="downArrow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A9289D7-3C7D-41D3-9982-7A5C0F4EB55C}"/>
              </a:ext>
            </a:extLst>
          </p:cNvPr>
          <p:cNvSpPr/>
          <p:nvPr/>
        </p:nvSpPr>
        <p:spPr>
          <a:xfrm>
            <a:off x="3554960" y="1160680"/>
            <a:ext cx="1851582" cy="1122749"/>
          </a:xfrm>
          <a:prstGeom prst="rect">
            <a:avLst/>
          </a:prstGeom>
          <a:solidFill>
            <a:srgbClr val="FFE59B">
              <a:alpha val="49000"/>
            </a:srgbClr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r>
              <a:rPr lang="ru-RU" kern="0" dirty="0">
                <a:solidFill>
                  <a:srgbClr val="003CA0"/>
                </a:solidFill>
                <a:latin typeface="Arial"/>
              </a:rPr>
              <a:t>Расширение базисного профиля ИМ в части параметров ДУ и ТКЗ</a:t>
            </a:r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CCE12ACD-31E1-42D4-A7F3-2AEFDD135B4F}"/>
              </a:ext>
            </a:extLst>
          </p:cNvPr>
          <p:cNvSpPr/>
          <p:nvPr/>
        </p:nvSpPr>
        <p:spPr bwMode="auto">
          <a:xfrm>
            <a:off x="4204005" y="3395199"/>
            <a:ext cx="510170" cy="420295"/>
          </a:xfrm>
          <a:prstGeom prst="downArrow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C42A53C-46BC-454A-84D6-B3D75306C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43" y="6035993"/>
            <a:ext cx="1862029" cy="731079"/>
          </a:xfrm>
          <a:prstGeom prst="rect">
            <a:avLst/>
          </a:prstGeom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336DBE5-35B6-4CF6-A2E8-1F52A898F5B5}"/>
              </a:ext>
            </a:extLst>
          </p:cNvPr>
          <p:cNvCxnSpPr>
            <a:cxnSpLocks/>
          </p:cNvCxnSpPr>
          <p:nvPr/>
        </p:nvCxnSpPr>
        <p:spPr bwMode="auto">
          <a:xfrm>
            <a:off x="3471690" y="5912561"/>
            <a:ext cx="2099719" cy="0"/>
          </a:xfrm>
          <a:prstGeom prst="line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E662A7F-8980-451D-BBD6-177ED5BA92E4}"/>
              </a:ext>
            </a:extLst>
          </p:cNvPr>
          <p:cNvSpPr/>
          <p:nvPr/>
        </p:nvSpPr>
        <p:spPr>
          <a:xfrm>
            <a:off x="6820139" y="3916204"/>
            <a:ext cx="1753701" cy="1122749"/>
          </a:xfrm>
          <a:prstGeom prst="rect">
            <a:avLst/>
          </a:prstGeom>
          <a:solidFill>
            <a:srgbClr val="FFE59B">
              <a:alpha val="49000"/>
            </a:srgbClr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70C0"/>
              </a:buClr>
            </a:pPr>
            <a:r>
              <a:rPr lang="ru-RU" kern="0" dirty="0">
                <a:solidFill>
                  <a:srgbClr val="003CA0"/>
                </a:solidFill>
                <a:latin typeface="Arial"/>
              </a:rPr>
              <a:t>Расчетные модели с параметрами ТКЗ</a:t>
            </a:r>
            <a:br>
              <a:rPr lang="ru-RU" kern="0" dirty="0">
                <a:solidFill>
                  <a:srgbClr val="003CA0"/>
                </a:solidFill>
                <a:latin typeface="Arial"/>
              </a:rPr>
            </a:br>
            <a:r>
              <a:rPr lang="ru-RU" kern="0" dirty="0">
                <a:solidFill>
                  <a:srgbClr val="003CA0"/>
                </a:solidFill>
                <a:latin typeface="Arial"/>
              </a:rPr>
              <a:t>(</a:t>
            </a:r>
            <a:r>
              <a:rPr lang="ru-RU" kern="0" dirty="0">
                <a:solidFill>
                  <a:srgbClr val="059B3E"/>
                </a:solidFill>
                <a:latin typeface="Arial"/>
              </a:rPr>
              <a:t>ТКЗ</a:t>
            </a:r>
            <a:r>
              <a:rPr lang="ru-RU" kern="0" dirty="0">
                <a:solidFill>
                  <a:srgbClr val="003CA0"/>
                </a:solidFill>
                <a:latin typeface="Arial"/>
              </a:rPr>
              <a:t>)</a:t>
            </a:r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398532F1-318D-4066-9142-8B7DADE9816E}"/>
              </a:ext>
            </a:extLst>
          </p:cNvPr>
          <p:cNvSpPr/>
          <p:nvPr/>
        </p:nvSpPr>
        <p:spPr bwMode="auto">
          <a:xfrm>
            <a:off x="7441904" y="3390471"/>
            <a:ext cx="510170" cy="420295"/>
          </a:xfrm>
          <a:prstGeom prst="downArrow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A248E1-B384-446B-8C28-5ADFD82C5C4E}"/>
              </a:ext>
            </a:extLst>
          </p:cNvPr>
          <p:cNvGrpSpPr/>
          <p:nvPr/>
        </p:nvGrpSpPr>
        <p:grpSpPr>
          <a:xfrm>
            <a:off x="6872873" y="5326167"/>
            <a:ext cx="1929703" cy="1164878"/>
            <a:chOff x="6277068" y="4166531"/>
            <a:chExt cx="2719445" cy="1641611"/>
          </a:xfrm>
        </p:grpSpPr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CBEEE199-4E73-4C28-A93A-DA7792D5A0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02222" y="4992909"/>
              <a:ext cx="2460758" cy="0"/>
            </a:xfrm>
            <a:prstGeom prst="line">
              <a:avLst/>
            </a:prstGeom>
            <a:solidFill>
              <a:srgbClr val="D5EAFF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B9E03979-2C53-46E6-9DAF-8295294BE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3621" y="5360114"/>
              <a:ext cx="2672892" cy="44802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B21C256A-4FEB-4ED2-849E-165FD038D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77068" y="4166531"/>
              <a:ext cx="2367420" cy="473483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CC961B0-F5BB-46E6-A2CB-5014FFA88A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619" y="5197681"/>
            <a:ext cx="2224989" cy="5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25359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F41FB-9567-4141-B43F-AD22CA57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формирования расчётных моделей на основе информационной модели ЕЭС России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F4C6C86-AFB6-4FA1-B289-B58F82344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E99798-9491-42C6-B5FF-DC23A9CDC8D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4" name="Diagramm 2">
            <a:extLst>
              <a:ext uri="{FF2B5EF4-FFF2-40B4-BE49-F238E27FC236}">
                <a16:creationId xmlns:a16="http://schemas.microsoft.com/office/drawing/2014/main" id="{384C1216-E12A-4147-8807-13CA2348DD15}"/>
              </a:ext>
            </a:extLst>
          </p:cNvPr>
          <p:cNvGraphicFramePr/>
          <p:nvPr/>
        </p:nvGraphicFramePr>
        <p:xfrm>
          <a:off x="0" y="1069134"/>
          <a:ext cx="9249508" cy="578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B9D02B-CB81-49BA-A3B2-BBC635641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6740">
            <a:off x="3192182" y="2699318"/>
            <a:ext cx="822136" cy="829892"/>
          </a:xfrm>
          <a:prstGeom prst="rect">
            <a:avLst/>
          </a:prstGeom>
          <a:ln>
            <a:noFill/>
          </a:ln>
          <a:effectLst>
            <a:softEdge rad="101600"/>
          </a:effectLst>
          <a:scene3d>
            <a:camera prst="isometricLeftDown">
              <a:rot lat="2100000" lon="600000" rev="0"/>
            </a:camera>
            <a:lightRig rig="threePt" dir="t"/>
          </a:scene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0807DC-A6A5-46E0-A940-A9D8CB51B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6063" y="3382688"/>
            <a:ext cx="748666" cy="745154"/>
          </a:xfrm>
          <a:prstGeom prst="rect">
            <a:avLst/>
          </a:prstGeom>
          <a:effectLst>
            <a:glow>
              <a:schemeClr val="bg1"/>
            </a:glow>
            <a:softEdge rad="76200"/>
          </a:effectLst>
          <a:scene3d>
            <a:camera prst="isometricLeftDown">
              <a:rot lat="600000" lon="2700002" rev="0"/>
            </a:camera>
            <a:lightRig rig="threePt" dir="t"/>
          </a:scene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B486F1-A224-4109-82F7-FF456647BB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60385">
            <a:off x="5327199" y="3087259"/>
            <a:ext cx="757218" cy="729980"/>
          </a:xfrm>
          <a:prstGeom prst="rect">
            <a:avLst/>
          </a:prstGeom>
          <a:effectLst>
            <a:softEdge rad="63500"/>
          </a:effectLst>
          <a:scene3d>
            <a:camera prst="isometricLeftDown">
              <a:rot lat="1879279" lon="920943" rev="20610906"/>
            </a:camera>
            <a:lightRig rig="threePt" dir="t"/>
          </a:scene3d>
        </p:spPr>
      </p:pic>
      <p:grpSp>
        <p:nvGrpSpPr>
          <p:cNvPr id="9" name="Diagram group">
            <a:extLst>
              <a:ext uri="{FF2B5EF4-FFF2-40B4-BE49-F238E27FC236}">
                <a16:creationId xmlns:a16="http://schemas.microsoft.com/office/drawing/2014/main" id="{E1E7BE67-36DE-4384-93D4-2D95F610F083}"/>
              </a:ext>
            </a:extLst>
          </p:cNvPr>
          <p:cNvGrpSpPr/>
          <p:nvPr/>
        </p:nvGrpSpPr>
        <p:grpSpPr>
          <a:xfrm>
            <a:off x="4691496" y="1842067"/>
            <a:ext cx="2081376" cy="985788"/>
            <a:chOff x="7288020" y="1854149"/>
            <a:chExt cx="2081376" cy="2533475"/>
          </a:xfrm>
          <a:scene3d>
            <a:camera prst="isometricOffAxis2Left" zoom="95000"/>
            <a:lightRig rig="flat" dir="t"/>
          </a:scene3d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355C3E6E-3BE5-4009-987A-9BE98CDE08CA}"/>
                </a:ext>
              </a:extLst>
            </p:cNvPr>
            <p:cNvGrpSpPr/>
            <p:nvPr/>
          </p:nvGrpSpPr>
          <p:grpSpPr>
            <a:xfrm>
              <a:off x="7288020" y="1854149"/>
              <a:ext cx="2081376" cy="2533475"/>
              <a:chOff x="7288020" y="1854149"/>
              <a:chExt cx="2081376" cy="2533475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36191FEC-4E7B-4A2C-A520-0B7B17B0F301}"/>
                  </a:ext>
                </a:extLst>
              </p:cNvPr>
              <p:cNvSpPr/>
              <p:nvPr/>
            </p:nvSpPr>
            <p:spPr>
              <a:xfrm>
                <a:off x="7288020" y="1854149"/>
                <a:ext cx="2081376" cy="2533475"/>
              </a:xfrm>
              <a:prstGeom prst="roundRect">
                <a:avLst/>
              </a:prstGeom>
              <a:solidFill>
                <a:srgbClr val="92D050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Прямоугольник: скругленные углы 4">
                <a:extLst>
                  <a:ext uri="{FF2B5EF4-FFF2-40B4-BE49-F238E27FC236}">
                    <a16:creationId xmlns:a16="http://schemas.microsoft.com/office/drawing/2014/main" id="{5ABF3B38-B337-401B-8391-A88CB2A30475}"/>
                  </a:ext>
                </a:extLst>
              </p:cNvPr>
              <p:cNvSpPr txBox="1"/>
              <p:nvPr/>
            </p:nvSpPr>
            <p:spPr>
              <a:xfrm>
                <a:off x="7389624" y="1955753"/>
                <a:ext cx="1878168" cy="233026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800" b="1" kern="1200" dirty="0"/>
                  <a:t>Режимная модификация </a:t>
                </a:r>
                <a:r>
                  <a:rPr lang="ru-RU" sz="1800" b="1" kern="1200" dirty="0">
                    <a:solidFill>
                      <a:srgbClr val="FF0000"/>
                    </a:solidFill>
                  </a:rPr>
                  <a:t>*</a:t>
                </a:r>
              </a:p>
            </p:txBody>
          </p:sp>
        </p:grpSp>
      </p:grpSp>
      <p:sp>
        <p:nvSpPr>
          <p:cNvPr id="15" name="Стрелка: изогнутая вверх 14">
            <a:extLst>
              <a:ext uri="{FF2B5EF4-FFF2-40B4-BE49-F238E27FC236}">
                <a16:creationId xmlns:a16="http://schemas.microsoft.com/office/drawing/2014/main" id="{30D0BEA1-FE17-44A8-9754-4E6EF2B55773}"/>
              </a:ext>
            </a:extLst>
          </p:cNvPr>
          <p:cNvSpPr/>
          <p:nvPr/>
        </p:nvSpPr>
        <p:spPr bwMode="auto">
          <a:xfrm rot="12262847" flipH="1">
            <a:off x="6770814" y="2383107"/>
            <a:ext cx="1301532" cy="731520"/>
          </a:xfrm>
          <a:prstGeom prst="bentUpArrow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Right">
              <a:rot lat="20955307" lon="20205180" rev="1499977"/>
            </a:camera>
            <a:lightRig rig="threePt" dir="t"/>
          </a:scene3d>
          <a:sp3d extrusionH="279400" contourW="12700">
            <a:bevelT w="0" h="0"/>
            <a:bevelB w="0" h="0"/>
            <a:extrusionClr>
              <a:srgbClr val="92D050"/>
            </a:extrusionClr>
            <a:contourClr>
              <a:schemeClr val="bg1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трелка: изогнутая вверх 15">
            <a:extLst>
              <a:ext uri="{FF2B5EF4-FFF2-40B4-BE49-F238E27FC236}">
                <a16:creationId xmlns:a16="http://schemas.microsoft.com/office/drawing/2014/main" id="{0C9EE4FE-45A7-4265-A2A5-72995D450C4F}"/>
              </a:ext>
            </a:extLst>
          </p:cNvPr>
          <p:cNvSpPr/>
          <p:nvPr/>
        </p:nvSpPr>
        <p:spPr bwMode="auto">
          <a:xfrm rot="12262847">
            <a:off x="3536957" y="1963567"/>
            <a:ext cx="1171231" cy="731520"/>
          </a:xfrm>
          <a:prstGeom prst="bentUpArrow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Right">
              <a:rot lat="20830701" lon="20483970" rev="1320000"/>
            </a:camera>
            <a:lightRig rig="threePt" dir="t"/>
          </a:scene3d>
          <a:sp3d extrusionH="279400" contourW="12700">
            <a:bevelT w="0" h="0"/>
            <a:bevelB w="0" h="0"/>
            <a:extrusionClr>
              <a:srgbClr val="92D050"/>
            </a:extrusionClr>
            <a:contourClr>
              <a:schemeClr val="bg1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62810A4-D4F4-476F-8717-5FA38B8AEF8D}"/>
              </a:ext>
            </a:extLst>
          </p:cNvPr>
          <p:cNvSpPr/>
          <p:nvPr/>
        </p:nvSpPr>
        <p:spPr>
          <a:xfrm>
            <a:off x="586350" y="5283616"/>
            <a:ext cx="7789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*</a:t>
            </a: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Режимная модификация</a:t>
            </a: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Используется в ОРИМ для корректного формирования </a:t>
            </a:r>
            <a:r>
              <a:rPr lang="en-US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REI</a:t>
            </a: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 эквивалентов и задания режимных инъекций</a:t>
            </a:r>
          </a:p>
          <a:p>
            <a:pPr marL="285750" indent="-285750" algn="just">
              <a:buFontTx/>
              <a:buChar char="-"/>
            </a:pP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Используется в </a:t>
            </a:r>
            <a:r>
              <a:rPr lang="en-US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TNA Terminal </a:t>
            </a:r>
            <a:r>
              <a:rPr lang="ru-RU" sz="1600" b="0" dirty="0">
                <a:solidFill>
                  <a:srgbClr val="003CA0"/>
                </a:solidFill>
                <a:latin typeface="+mn-lt"/>
                <a:cs typeface="Times New Roman" panose="02020603050405020304" pitchFamily="18" charset="0"/>
              </a:rPr>
              <a:t>для задания электрического режима </a:t>
            </a:r>
          </a:p>
        </p:txBody>
      </p:sp>
    </p:spTree>
    <p:extLst>
      <p:ext uri="{BB962C8B-B14F-4D97-AF65-F5344CB8AC3E}">
        <p14:creationId xmlns:p14="http://schemas.microsoft.com/office/powerpoint/2010/main" val="2921193208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524C007-80AE-4212-BB65-0DB989BC06E8}"/>
              </a:ext>
            </a:extLst>
          </p:cNvPr>
          <p:cNvSpPr/>
          <p:nvPr/>
        </p:nvSpPr>
        <p:spPr>
          <a:xfrm>
            <a:off x="2294824" y="2396537"/>
            <a:ext cx="5147968" cy="383715"/>
          </a:xfrm>
          <a:prstGeom prst="rect">
            <a:avLst/>
          </a:prstGeom>
          <a:solidFill>
            <a:srgbClr val="D5EA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3CA0"/>
              </a:buClr>
              <a:buSzPct val="150000"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126124"/>
            <a:ext cx="7443788" cy="1063625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Особенности организации процесса сопровождения информационной модели ЕЭС России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21183-7E59-4F08-800C-CCA300A1981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E6C941-F78F-4C7D-B86D-BB46CB8D470B}"/>
              </a:ext>
            </a:extLst>
          </p:cNvPr>
          <p:cNvSpPr/>
          <p:nvPr/>
        </p:nvSpPr>
        <p:spPr>
          <a:xfrm>
            <a:off x="509953" y="1353832"/>
            <a:ext cx="8255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3CA0"/>
                </a:solidFill>
                <a:latin typeface="+mj-lt"/>
              </a:rPr>
              <a:t>Регламент взаимодействия структурных подразделений исполнительного аппарата и филиалов АО «СО ЕЭС» ОДУ, филиалов АО «СО ЕЭС» РДУ при актуализации данных информационной модели от 24.02.2021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6CA54A-D16E-47F4-A362-BCC1B839D16B}"/>
              </a:ext>
            </a:extLst>
          </p:cNvPr>
          <p:cNvSpPr/>
          <p:nvPr/>
        </p:nvSpPr>
        <p:spPr>
          <a:xfrm>
            <a:off x="2303617" y="2402254"/>
            <a:ext cx="513917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3C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Процедура Регламентной актуализации ИМ:</a:t>
            </a:r>
            <a:endParaRPr lang="ru-RU" sz="1800" dirty="0">
              <a:solidFill>
                <a:srgbClr val="003CA0"/>
              </a:solidFill>
            </a:endParaRPr>
          </a:p>
        </p:txBody>
      </p:sp>
      <p:grpSp>
        <p:nvGrpSpPr>
          <p:cNvPr id="6" name="Diagram group">
            <a:extLst>
              <a:ext uri="{FF2B5EF4-FFF2-40B4-BE49-F238E27FC236}">
                <a16:creationId xmlns:a16="http://schemas.microsoft.com/office/drawing/2014/main" id="{ED611062-BAA5-4EF6-9593-0A205D47C656}"/>
              </a:ext>
            </a:extLst>
          </p:cNvPr>
          <p:cNvGrpSpPr/>
          <p:nvPr/>
        </p:nvGrpSpPr>
        <p:grpSpPr>
          <a:xfrm>
            <a:off x="-38903" y="3148427"/>
            <a:ext cx="9589650" cy="3604865"/>
            <a:chOff x="0" y="0"/>
            <a:chExt cx="9143995" cy="6333688"/>
          </a:xfrm>
          <a:scene3d>
            <a:camera prst="isometricOffAxis2Left" zoom="95000">
              <a:rot lat="0" lon="0" rev="0"/>
            </a:camera>
            <a:lightRig rig="flat" dir="t"/>
          </a:scene3d>
        </p:grpSpPr>
        <p:sp>
          <p:nvSpPr>
            <p:cNvPr id="7" name="Стрелка: вправо 6">
              <a:extLst>
                <a:ext uri="{FF2B5EF4-FFF2-40B4-BE49-F238E27FC236}">
                  <a16:creationId xmlns:a16="http://schemas.microsoft.com/office/drawing/2014/main" id="{C8CA0147-02AE-4487-A9FE-E69E8F197D55}"/>
                </a:ext>
              </a:extLst>
            </p:cNvPr>
            <p:cNvSpPr/>
            <p:nvPr/>
          </p:nvSpPr>
          <p:spPr>
            <a:xfrm>
              <a:off x="0" y="0"/>
              <a:ext cx="9143995" cy="6333688"/>
            </a:xfrm>
            <a:prstGeom prst="rightArrow">
              <a:avLst/>
            </a:prstGeom>
            <a:sp3d z="-400500" extrusionH="63500" contourW="12700" prstMaterial="matte">
              <a:contourClr>
                <a:schemeClr val="lt1">
                  <a:tint val="50000"/>
                </a:schemeClr>
              </a:contourClr>
            </a:sp3d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0" name="Diagram group">
            <a:extLst>
              <a:ext uri="{FF2B5EF4-FFF2-40B4-BE49-F238E27FC236}">
                <a16:creationId xmlns:a16="http://schemas.microsoft.com/office/drawing/2014/main" id="{CE8525F2-134E-4D0D-880D-7EAABBA43AFB}"/>
              </a:ext>
            </a:extLst>
          </p:cNvPr>
          <p:cNvGrpSpPr/>
          <p:nvPr/>
        </p:nvGrpSpPr>
        <p:grpSpPr>
          <a:xfrm>
            <a:off x="2943466" y="4243833"/>
            <a:ext cx="1584574" cy="1332921"/>
            <a:chOff x="101880" y="1817641"/>
            <a:chExt cx="2073222" cy="2533475"/>
          </a:xfrm>
          <a:noFill/>
          <a:scene3d>
            <a:camera prst="isometricOffAxis2Left" zoom="95000">
              <a:rot lat="0" lon="0" rev="0"/>
            </a:camera>
            <a:lightRig rig="flat" dir="t"/>
          </a:scene3d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6EC3F6FA-3D36-424E-AC8E-BA0CE312666E}"/>
                </a:ext>
              </a:extLst>
            </p:cNvPr>
            <p:cNvGrpSpPr/>
            <p:nvPr/>
          </p:nvGrpSpPr>
          <p:grpSpPr>
            <a:xfrm>
              <a:off x="101880" y="1817641"/>
              <a:ext cx="2073222" cy="2533475"/>
              <a:chOff x="101880" y="1817641"/>
              <a:chExt cx="2073222" cy="2533475"/>
            </a:xfrm>
            <a:grpFill/>
          </p:grpSpPr>
          <p:sp>
            <p:nvSpPr>
              <p:cNvPr id="42" name="Прямоугольник: скругленные углы 41">
                <a:extLst>
                  <a:ext uri="{FF2B5EF4-FFF2-40B4-BE49-F238E27FC236}">
                    <a16:creationId xmlns:a16="http://schemas.microsoft.com/office/drawing/2014/main" id="{F6F78F2F-CD26-410A-9600-1A07988B49ED}"/>
                  </a:ext>
                </a:extLst>
              </p:cNvPr>
              <p:cNvSpPr/>
              <p:nvPr/>
            </p:nvSpPr>
            <p:spPr>
              <a:xfrm>
                <a:off x="101880" y="1817641"/>
                <a:ext cx="2073222" cy="2533475"/>
              </a:xfrm>
              <a:prstGeom prst="roundRect">
                <a:avLst/>
              </a:prstGeom>
              <a:solidFill>
                <a:srgbClr val="B9DDF5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dirty="0">
                    <a:solidFill>
                      <a:srgbClr val="003CA0"/>
                    </a:solidFill>
                  </a:rPr>
                  <a:t>Устранение замечаний и актуализация ИМ</a:t>
                </a:r>
              </a:p>
            </p:txBody>
          </p:sp>
          <p:sp>
            <p:nvSpPr>
              <p:cNvPr id="43" name="Прямоугольник: скругленные углы 4">
                <a:extLst>
                  <a:ext uri="{FF2B5EF4-FFF2-40B4-BE49-F238E27FC236}">
                    <a16:creationId xmlns:a16="http://schemas.microsoft.com/office/drawing/2014/main" id="{8D6EA5B9-98E3-4435-B700-D8F47B85A58D}"/>
                  </a:ext>
                </a:extLst>
              </p:cNvPr>
              <p:cNvSpPr txBox="1"/>
              <p:nvPr/>
            </p:nvSpPr>
            <p:spPr>
              <a:xfrm>
                <a:off x="203086" y="1918847"/>
                <a:ext cx="1870810" cy="233106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800" b="1" kern="1200" dirty="0"/>
              </a:p>
            </p:txBody>
          </p:sp>
        </p:grpSp>
      </p:grpSp>
      <p:grpSp>
        <p:nvGrpSpPr>
          <p:cNvPr id="44" name="Diagram group">
            <a:extLst>
              <a:ext uri="{FF2B5EF4-FFF2-40B4-BE49-F238E27FC236}">
                <a16:creationId xmlns:a16="http://schemas.microsoft.com/office/drawing/2014/main" id="{EA5CB9A2-5A69-4844-A354-61B9E825A98C}"/>
              </a:ext>
            </a:extLst>
          </p:cNvPr>
          <p:cNvGrpSpPr/>
          <p:nvPr/>
        </p:nvGrpSpPr>
        <p:grpSpPr>
          <a:xfrm>
            <a:off x="1480471" y="4249434"/>
            <a:ext cx="1441452" cy="1382550"/>
            <a:chOff x="101880" y="1817641"/>
            <a:chExt cx="2073222" cy="2533475"/>
          </a:xfrm>
          <a:noFill/>
          <a:scene3d>
            <a:camera prst="isometricOffAxis2Left" zoom="95000">
              <a:rot lat="0" lon="0" rev="0"/>
            </a:camera>
            <a:lightRig rig="flat" dir="t"/>
          </a:scene3d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CDCF489F-EECF-4847-9810-69BB833EEA15}"/>
                </a:ext>
              </a:extLst>
            </p:cNvPr>
            <p:cNvGrpSpPr/>
            <p:nvPr/>
          </p:nvGrpSpPr>
          <p:grpSpPr>
            <a:xfrm>
              <a:off x="101880" y="1817641"/>
              <a:ext cx="2073222" cy="2533475"/>
              <a:chOff x="101880" y="1817641"/>
              <a:chExt cx="2073222" cy="2533475"/>
            </a:xfrm>
            <a:grpFill/>
          </p:grpSpPr>
          <p:sp>
            <p:nvSpPr>
              <p:cNvPr id="46" name="Прямоугольник: скругленные углы 45">
                <a:extLst>
                  <a:ext uri="{FF2B5EF4-FFF2-40B4-BE49-F238E27FC236}">
                    <a16:creationId xmlns:a16="http://schemas.microsoft.com/office/drawing/2014/main" id="{213FB080-7E65-4346-A11B-3E12FA21BC15}"/>
                  </a:ext>
                </a:extLst>
              </p:cNvPr>
              <p:cNvSpPr/>
              <p:nvPr/>
            </p:nvSpPr>
            <p:spPr>
              <a:xfrm>
                <a:off x="101880" y="1817641"/>
                <a:ext cx="2073222" cy="2533475"/>
              </a:xfrm>
              <a:prstGeom prst="roundRect">
                <a:avLst/>
              </a:prstGeom>
              <a:solidFill>
                <a:srgbClr val="B9DDF5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dirty="0">
                    <a:solidFill>
                      <a:srgbClr val="003CA0"/>
                    </a:solidFill>
                  </a:rPr>
                  <a:t>Перечень замечаний к акт. ЭГИД    (при наличии)</a:t>
                </a:r>
              </a:p>
              <a:p>
                <a:endParaRPr lang="ru-RU" dirty="0"/>
              </a:p>
            </p:txBody>
          </p:sp>
          <p:sp>
            <p:nvSpPr>
              <p:cNvPr id="47" name="Прямоугольник: скругленные углы 4">
                <a:extLst>
                  <a:ext uri="{FF2B5EF4-FFF2-40B4-BE49-F238E27FC236}">
                    <a16:creationId xmlns:a16="http://schemas.microsoft.com/office/drawing/2014/main" id="{CCFE924F-A0A2-49E9-954F-85DDFD5F6ADD}"/>
                  </a:ext>
                </a:extLst>
              </p:cNvPr>
              <p:cNvSpPr txBox="1"/>
              <p:nvPr/>
            </p:nvSpPr>
            <p:spPr>
              <a:xfrm>
                <a:off x="203086" y="1918847"/>
                <a:ext cx="1870810" cy="233106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800" b="1" kern="1200" dirty="0"/>
              </a:p>
            </p:txBody>
          </p:sp>
        </p:grpSp>
      </p:grpSp>
      <p:grpSp>
        <p:nvGrpSpPr>
          <p:cNvPr id="48" name="Diagram group">
            <a:extLst>
              <a:ext uri="{FF2B5EF4-FFF2-40B4-BE49-F238E27FC236}">
                <a16:creationId xmlns:a16="http://schemas.microsoft.com/office/drawing/2014/main" id="{2EFC73F4-36D9-4739-9738-3BD606A1E90C}"/>
              </a:ext>
            </a:extLst>
          </p:cNvPr>
          <p:cNvGrpSpPr/>
          <p:nvPr/>
        </p:nvGrpSpPr>
        <p:grpSpPr>
          <a:xfrm>
            <a:off x="57928" y="4258399"/>
            <a:ext cx="1403295" cy="1384924"/>
            <a:chOff x="101880" y="1817641"/>
            <a:chExt cx="2073222" cy="2533475"/>
          </a:xfrm>
          <a:noFill/>
          <a:scene3d>
            <a:camera prst="isometricOffAxis2Left" zoom="95000">
              <a:rot lat="0" lon="0" rev="0"/>
            </a:camera>
            <a:lightRig rig="flat" dir="t"/>
          </a:scene3d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C0C8AB97-7256-4D58-AE4D-21F95253F26E}"/>
                </a:ext>
              </a:extLst>
            </p:cNvPr>
            <p:cNvGrpSpPr/>
            <p:nvPr/>
          </p:nvGrpSpPr>
          <p:grpSpPr>
            <a:xfrm>
              <a:off x="101880" y="1817641"/>
              <a:ext cx="2073222" cy="2533475"/>
              <a:chOff x="101880" y="1817641"/>
              <a:chExt cx="2073222" cy="2533475"/>
            </a:xfrm>
            <a:grpFill/>
          </p:grpSpPr>
          <p:sp>
            <p:nvSpPr>
              <p:cNvPr id="50" name="Прямоугольник: скругленные углы 49">
                <a:extLst>
                  <a:ext uri="{FF2B5EF4-FFF2-40B4-BE49-F238E27FC236}">
                    <a16:creationId xmlns:a16="http://schemas.microsoft.com/office/drawing/2014/main" id="{04B57700-C615-49D3-9E80-A964F7FE445E}"/>
                  </a:ext>
                </a:extLst>
              </p:cNvPr>
              <p:cNvSpPr/>
              <p:nvPr/>
            </p:nvSpPr>
            <p:spPr>
              <a:xfrm>
                <a:off x="101880" y="1817641"/>
                <a:ext cx="2073222" cy="2533475"/>
              </a:xfrm>
              <a:prstGeom prst="roundRect">
                <a:avLst/>
              </a:prstGeom>
              <a:solidFill>
                <a:srgbClr val="B9DDF5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dirty="0">
                    <a:solidFill>
                      <a:srgbClr val="003CA0"/>
                    </a:solidFill>
                  </a:rPr>
                  <a:t>Перечень замечаний к акт. ЭГИД   (при наличии)</a:t>
                </a:r>
                <a:endParaRPr lang="ru-RU" sz="1600" dirty="0">
                  <a:solidFill>
                    <a:srgbClr val="003CA0"/>
                  </a:solidFill>
                </a:endParaRPr>
              </a:p>
            </p:txBody>
          </p:sp>
          <p:sp>
            <p:nvSpPr>
              <p:cNvPr id="51" name="Прямоугольник: скругленные углы 4">
                <a:extLst>
                  <a:ext uri="{FF2B5EF4-FFF2-40B4-BE49-F238E27FC236}">
                    <a16:creationId xmlns:a16="http://schemas.microsoft.com/office/drawing/2014/main" id="{ECE33069-C563-4A70-9F55-D84D1324C238}"/>
                  </a:ext>
                </a:extLst>
              </p:cNvPr>
              <p:cNvSpPr txBox="1"/>
              <p:nvPr/>
            </p:nvSpPr>
            <p:spPr>
              <a:xfrm>
                <a:off x="203086" y="1918847"/>
                <a:ext cx="1870810" cy="233106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800" b="1" kern="1200" dirty="0"/>
              </a:p>
            </p:txBody>
          </p:sp>
        </p:grpSp>
      </p:grpSp>
      <p:sp>
        <p:nvSpPr>
          <p:cNvPr id="62" name="Стрелка: изогнутая вниз 61">
            <a:extLst>
              <a:ext uri="{FF2B5EF4-FFF2-40B4-BE49-F238E27FC236}">
                <a16:creationId xmlns:a16="http://schemas.microsoft.com/office/drawing/2014/main" id="{0470D49F-D534-420C-958C-E2057A538B11}"/>
              </a:ext>
            </a:extLst>
          </p:cNvPr>
          <p:cNvSpPr/>
          <p:nvPr/>
        </p:nvSpPr>
        <p:spPr bwMode="auto">
          <a:xfrm>
            <a:off x="1072879" y="3858611"/>
            <a:ext cx="831167" cy="397334"/>
          </a:xfrm>
          <a:prstGeom prst="curved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Стрелка: изогнутая вниз 62">
            <a:extLst>
              <a:ext uri="{FF2B5EF4-FFF2-40B4-BE49-F238E27FC236}">
                <a16:creationId xmlns:a16="http://schemas.microsoft.com/office/drawing/2014/main" id="{D6662215-C95B-4F39-A214-33A0CA5941A9}"/>
              </a:ext>
            </a:extLst>
          </p:cNvPr>
          <p:cNvSpPr/>
          <p:nvPr/>
        </p:nvSpPr>
        <p:spPr bwMode="auto">
          <a:xfrm>
            <a:off x="2529989" y="3848692"/>
            <a:ext cx="831167" cy="397334"/>
          </a:xfrm>
          <a:prstGeom prst="curved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Стрелка: изогнутая вниз 63">
            <a:extLst>
              <a:ext uri="{FF2B5EF4-FFF2-40B4-BE49-F238E27FC236}">
                <a16:creationId xmlns:a16="http://schemas.microsoft.com/office/drawing/2014/main" id="{36774293-F1EE-4EFC-8CD8-D1148198EE2C}"/>
              </a:ext>
            </a:extLst>
          </p:cNvPr>
          <p:cNvSpPr/>
          <p:nvPr/>
        </p:nvSpPr>
        <p:spPr bwMode="auto">
          <a:xfrm>
            <a:off x="4144670" y="3836440"/>
            <a:ext cx="831167" cy="397334"/>
          </a:xfrm>
          <a:prstGeom prst="curved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Стрелка: изогнутая вниз 64">
            <a:extLst>
              <a:ext uri="{FF2B5EF4-FFF2-40B4-BE49-F238E27FC236}">
                <a16:creationId xmlns:a16="http://schemas.microsoft.com/office/drawing/2014/main" id="{90C6A321-9053-4D4A-AEFB-A1B51AB5559E}"/>
              </a:ext>
            </a:extLst>
          </p:cNvPr>
          <p:cNvSpPr/>
          <p:nvPr/>
        </p:nvSpPr>
        <p:spPr bwMode="auto">
          <a:xfrm>
            <a:off x="5728154" y="3847957"/>
            <a:ext cx="831167" cy="397334"/>
          </a:xfrm>
          <a:prstGeom prst="curved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Стрелка: изогнутая вниз 65">
            <a:extLst>
              <a:ext uri="{FF2B5EF4-FFF2-40B4-BE49-F238E27FC236}">
                <a16:creationId xmlns:a16="http://schemas.microsoft.com/office/drawing/2014/main" id="{7DCC9DB3-4EEB-4122-962B-1F0A51D991AF}"/>
              </a:ext>
            </a:extLst>
          </p:cNvPr>
          <p:cNvSpPr/>
          <p:nvPr/>
        </p:nvSpPr>
        <p:spPr bwMode="auto">
          <a:xfrm>
            <a:off x="7214223" y="3860200"/>
            <a:ext cx="831167" cy="397334"/>
          </a:xfrm>
          <a:prstGeom prst="curved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397BDD8-C4CC-467C-AA4B-8061BCE08C9D}"/>
              </a:ext>
            </a:extLst>
          </p:cNvPr>
          <p:cNvSpPr/>
          <p:nvPr/>
        </p:nvSpPr>
        <p:spPr>
          <a:xfrm>
            <a:off x="-23303" y="3496871"/>
            <a:ext cx="1045279" cy="30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CA0"/>
                </a:solidFill>
              </a:rPr>
              <a:t>ИА в ОДУ</a:t>
            </a:r>
            <a:endParaRPr lang="ru-RU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078307AB-2E4A-4B4D-9B63-8A526A3E0417}"/>
              </a:ext>
            </a:extLst>
          </p:cNvPr>
          <p:cNvSpPr/>
          <p:nvPr/>
        </p:nvSpPr>
        <p:spPr>
          <a:xfrm>
            <a:off x="978028" y="3506522"/>
            <a:ext cx="11555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CA0"/>
                </a:solidFill>
              </a:rPr>
              <a:t>ОДУ в РДУ</a:t>
            </a:r>
            <a:endParaRPr lang="ru-RU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183EFFE-3252-4403-AF7E-3B607188468E}"/>
              </a:ext>
            </a:extLst>
          </p:cNvPr>
          <p:cNvSpPr/>
          <p:nvPr/>
        </p:nvSpPr>
        <p:spPr>
          <a:xfrm>
            <a:off x="2409165" y="3497557"/>
            <a:ext cx="11555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CA0"/>
                </a:solidFill>
              </a:rPr>
              <a:t>РДУ в ОДУ</a:t>
            </a:r>
            <a:endParaRPr lang="ru-RU" dirty="0"/>
          </a:p>
        </p:txBody>
      </p:sp>
      <p:sp>
        <p:nvSpPr>
          <p:cNvPr id="70" name="Стрелка: изогнутая вниз 69">
            <a:extLst>
              <a:ext uri="{FF2B5EF4-FFF2-40B4-BE49-F238E27FC236}">
                <a16:creationId xmlns:a16="http://schemas.microsoft.com/office/drawing/2014/main" id="{D872FB88-7EA5-4559-B191-ECF814CBBF76}"/>
              </a:ext>
            </a:extLst>
          </p:cNvPr>
          <p:cNvSpPr/>
          <p:nvPr/>
        </p:nvSpPr>
        <p:spPr bwMode="auto">
          <a:xfrm>
            <a:off x="4795" y="3869950"/>
            <a:ext cx="831167" cy="397334"/>
          </a:xfrm>
          <a:prstGeom prst="curved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BDC6854C-C552-4790-BB47-23580C9093B7}"/>
              </a:ext>
            </a:extLst>
          </p:cNvPr>
          <p:cNvSpPr/>
          <p:nvPr/>
        </p:nvSpPr>
        <p:spPr>
          <a:xfrm>
            <a:off x="3943909" y="3500603"/>
            <a:ext cx="11555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CA0"/>
                </a:solidFill>
              </a:rPr>
              <a:t>ОДУ в ИА</a:t>
            </a:r>
            <a:endParaRPr lang="ru-RU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0146C565-1730-4D87-8D7D-21275281155C}"/>
              </a:ext>
            </a:extLst>
          </p:cNvPr>
          <p:cNvSpPr/>
          <p:nvPr/>
        </p:nvSpPr>
        <p:spPr>
          <a:xfrm>
            <a:off x="5353650" y="3504937"/>
            <a:ext cx="1375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3CA0"/>
                </a:solidFill>
              </a:rPr>
              <a:t>ИА во все ДЦ</a:t>
            </a:r>
            <a:endParaRPr lang="ru-RU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C08B32FA-08DE-4FBF-8B10-AA5BD9C82353}"/>
              </a:ext>
            </a:extLst>
          </p:cNvPr>
          <p:cNvSpPr/>
          <p:nvPr/>
        </p:nvSpPr>
        <p:spPr>
          <a:xfrm>
            <a:off x="6793997" y="3103838"/>
            <a:ext cx="1806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CA0"/>
                </a:solidFill>
              </a:rPr>
              <a:t>Применение обновления во всех ДЦ</a:t>
            </a:r>
            <a:endParaRPr lang="ru-RU" dirty="0"/>
          </a:p>
        </p:txBody>
      </p:sp>
      <p:grpSp>
        <p:nvGrpSpPr>
          <p:cNvPr id="74" name="Diagram group">
            <a:extLst>
              <a:ext uri="{FF2B5EF4-FFF2-40B4-BE49-F238E27FC236}">
                <a16:creationId xmlns:a16="http://schemas.microsoft.com/office/drawing/2014/main" id="{407F2EAA-E6E8-4E91-AD14-4AD05741C2BA}"/>
              </a:ext>
            </a:extLst>
          </p:cNvPr>
          <p:cNvGrpSpPr/>
          <p:nvPr/>
        </p:nvGrpSpPr>
        <p:grpSpPr>
          <a:xfrm>
            <a:off x="4528253" y="4243832"/>
            <a:ext cx="1550968" cy="1335575"/>
            <a:chOff x="127393" y="1801345"/>
            <a:chExt cx="2073222" cy="2533475"/>
          </a:xfrm>
          <a:noFill/>
          <a:scene3d>
            <a:camera prst="isometricOffAxis2Left" zoom="95000">
              <a:rot lat="0" lon="0" rev="0"/>
            </a:camera>
            <a:lightRig rig="flat" dir="t"/>
          </a:scene3d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94125934-F652-4CAA-A74F-96D442DDBF63}"/>
                </a:ext>
              </a:extLst>
            </p:cNvPr>
            <p:cNvGrpSpPr/>
            <p:nvPr/>
          </p:nvGrpSpPr>
          <p:grpSpPr>
            <a:xfrm>
              <a:off x="127393" y="1801345"/>
              <a:ext cx="2073222" cy="2533475"/>
              <a:chOff x="127393" y="1801345"/>
              <a:chExt cx="2073222" cy="2533475"/>
            </a:xfrm>
            <a:grpFill/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3C7F2B55-581F-47C1-9F3F-D621F1479EDC}"/>
                  </a:ext>
                </a:extLst>
              </p:cNvPr>
              <p:cNvSpPr/>
              <p:nvPr/>
            </p:nvSpPr>
            <p:spPr>
              <a:xfrm>
                <a:off x="127393" y="1801345"/>
                <a:ext cx="2073222" cy="2533475"/>
              </a:xfrm>
              <a:prstGeom prst="roundRect">
                <a:avLst/>
              </a:prstGeom>
              <a:solidFill>
                <a:srgbClr val="B9DDF5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dirty="0">
                    <a:solidFill>
                      <a:srgbClr val="003CA0"/>
                    </a:solidFill>
                  </a:rPr>
                  <a:t>Устранение замечаний и актуализация ИМ</a:t>
                </a:r>
              </a:p>
            </p:txBody>
          </p:sp>
          <p:sp>
            <p:nvSpPr>
              <p:cNvPr id="77" name="Прямоугольник: скругленные углы 4">
                <a:extLst>
                  <a:ext uri="{FF2B5EF4-FFF2-40B4-BE49-F238E27FC236}">
                    <a16:creationId xmlns:a16="http://schemas.microsoft.com/office/drawing/2014/main" id="{424D0238-F136-4D4E-B11D-2598524E08D5}"/>
                  </a:ext>
                </a:extLst>
              </p:cNvPr>
              <p:cNvSpPr txBox="1"/>
              <p:nvPr/>
            </p:nvSpPr>
            <p:spPr>
              <a:xfrm>
                <a:off x="203086" y="1918847"/>
                <a:ext cx="1870810" cy="233106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800" b="1" kern="1200" dirty="0"/>
              </a:p>
            </p:txBody>
          </p:sp>
        </p:grpSp>
      </p:grpSp>
      <p:grpSp>
        <p:nvGrpSpPr>
          <p:cNvPr id="78" name="Diagram group">
            <a:extLst>
              <a:ext uri="{FF2B5EF4-FFF2-40B4-BE49-F238E27FC236}">
                <a16:creationId xmlns:a16="http://schemas.microsoft.com/office/drawing/2014/main" id="{76035190-F592-438E-BDAF-073DBEBAFF54}"/>
              </a:ext>
            </a:extLst>
          </p:cNvPr>
          <p:cNvGrpSpPr/>
          <p:nvPr/>
        </p:nvGrpSpPr>
        <p:grpSpPr>
          <a:xfrm>
            <a:off x="6083983" y="4252423"/>
            <a:ext cx="1488233" cy="1324331"/>
            <a:chOff x="65136" y="1817641"/>
            <a:chExt cx="2073222" cy="2533475"/>
          </a:xfrm>
          <a:noFill/>
          <a:scene3d>
            <a:camera prst="isometricOffAxis2Left" zoom="95000">
              <a:rot lat="0" lon="0" rev="0"/>
            </a:camera>
            <a:lightRig rig="flat" dir="t"/>
          </a:scene3d>
        </p:grpSpPr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FEBB75A4-857A-4B94-8B73-CCF2AAD6E642}"/>
                </a:ext>
              </a:extLst>
            </p:cNvPr>
            <p:cNvGrpSpPr/>
            <p:nvPr/>
          </p:nvGrpSpPr>
          <p:grpSpPr>
            <a:xfrm>
              <a:off x="65136" y="1817641"/>
              <a:ext cx="2073222" cy="2533475"/>
              <a:chOff x="65136" y="1817641"/>
              <a:chExt cx="2073222" cy="2533475"/>
            </a:xfrm>
            <a:grpFill/>
          </p:grpSpPr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:a16="http://schemas.microsoft.com/office/drawing/2014/main" id="{FC13394E-3847-4E34-A7C0-09DEB0A7A82B}"/>
                  </a:ext>
                </a:extLst>
              </p:cNvPr>
              <p:cNvSpPr/>
              <p:nvPr/>
            </p:nvSpPr>
            <p:spPr>
              <a:xfrm>
                <a:off x="65136" y="1817641"/>
                <a:ext cx="2073222" cy="2533475"/>
              </a:xfrm>
              <a:prstGeom prst="roundRect">
                <a:avLst/>
              </a:prstGeom>
              <a:solidFill>
                <a:srgbClr val="B9DDF5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dirty="0">
                    <a:solidFill>
                      <a:srgbClr val="003CA0"/>
                    </a:solidFill>
                  </a:rPr>
                  <a:t>Направление Обновления ИМ</a:t>
                </a:r>
              </a:p>
            </p:txBody>
          </p:sp>
          <p:sp>
            <p:nvSpPr>
              <p:cNvPr id="81" name="Прямоугольник: скругленные углы 4">
                <a:extLst>
                  <a:ext uri="{FF2B5EF4-FFF2-40B4-BE49-F238E27FC236}">
                    <a16:creationId xmlns:a16="http://schemas.microsoft.com/office/drawing/2014/main" id="{D652DC73-401C-4F29-B428-FCE52BBF9E96}"/>
                  </a:ext>
                </a:extLst>
              </p:cNvPr>
              <p:cNvSpPr txBox="1"/>
              <p:nvPr/>
            </p:nvSpPr>
            <p:spPr>
              <a:xfrm>
                <a:off x="203086" y="1918847"/>
                <a:ext cx="1870810" cy="233106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800" b="1" kern="1200" dirty="0"/>
              </a:p>
            </p:txBody>
          </p:sp>
        </p:grpSp>
      </p:grpSp>
      <p:grpSp>
        <p:nvGrpSpPr>
          <p:cNvPr id="82" name="Diagram group">
            <a:extLst>
              <a:ext uri="{FF2B5EF4-FFF2-40B4-BE49-F238E27FC236}">
                <a16:creationId xmlns:a16="http://schemas.microsoft.com/office/drawing/2014/main" id="{E2FC59C7-4F49-4CA3-8C4C-50F3E7A5C699}"/>
              </a:ext>
            </a:extLst>
          </p:cNvPr>
          <p:cNvGrpSpPr/>
          <p:nvPr/>
        </p:nvGrpSpPr>
        <p:grpSpPr>
          <a:xfrm>
            <a:off x="7575209" y="4243832"/>
            <a:ext cx="1550967" cy="1344166"/>
            <a:chOff x="43115" y="1817641"/>
            <a:chExt cx="2073222" cy="2533475"/>
          </a:xfrm>
          <a:noFill/>
          <a:scene3d>
            <a:camera prst="isometricOffAxis2Left" zoom="95000">
              <a:rot lat="0" lon="0" rev="0"/>
            </a:camera>
            <a:lightRig rig="flat" dir="t"/>
          </a:scene3d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FE288712-6821-481B-8203-96BD2085AA8D}"/>
                </a:ext>
              </a:extLst>
            </p:cNvPr>
            <p:cNvGrpSpPr/>
            <p:nvPr/>
          </p:nvGrpSpPr>
          <p:grpSpPr>
            <a:xfrm>
              <a:off x="43115" y="1817641"/>
              <a:ext cx="2073222" cy="2533475"/>
              <a:chOff x="43115" y="1817641"/>
              <a:chExt cx="2073222" cy="2533475"/>
            </a:xfrm>
            <a:grpFill/>
          </p:grpSpPr>
          <p:sp>
            <p:nvSpPr>
              <p:cNvPr id="84" name="Прямоугольник: скругленные углы 83">
                <a:extLst>
                  <a:ext uri="{FF2B5EF4-FFF2-40B4-BE49-F238E27FC236}">
                    <a16:creationId xmlns:a16="http://schemas.microsoft.com/office/drawing/2014/main" id="{70F85318-1F1C-4DC1-97A4-2F8D8D549097}"/>
                  </a:ext>
                </a:extLst>
              </p:cNvPr>
              <p:cNvSpPr/>
              <p:nvPr/>
            </p:nvSpPr>
            <p:spPr>
              <a:xfrm>
                <a:off x="43115" y="1817641"/>
                <a:ext cx="2073222" cy="2533475"/>
              </a:xfrm>
              <a:prstGeom prst="roundRect">
                <a:avLst/>
              </a:prstGeom>
              <a:solidFill>
                <a:srgbClr val="B9DDF5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dirty="0">
                    <a:solidFill>
                      <a:srgbClr val="003CA0"/>
                    </a:solidFill>
                  </a:rPr>
                  <a:t>Актуализация рабочих моделей</a:t>
                </a:r>
              </a:p>
            </p:txBody>
          </p:sp>
          <p:sp>
            <p:nvSpPr>
              <p:cNvPr id="85" name="Прямоугольник: скругленные углы 4">
                <a:extLst>
                  <a:ext uri="{FF2B5EF4-FFF2-40B4-BE49-F238E27FC236}">
                    <a16:creationId xmlns:a16="http://schemas.microsoft.com/office/drawing/2014/main" id="{C1B1E084-DCCE-4F5E-97F3-B56FE0063DA8}"/>
                  </a:ext>
                </a:extLst>
              </p:cNvPr>
              <p:cNvSpPr txBox="1"/>
              <p:nvPr/>
            </p:nvSpPr>
            <p:spPr>
              <a:xfrm>
                <a:off x="203086" y="1918847"/>
                <a:ext cx="1870810" cy="233106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8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5505820"/>
      </p:ext>
    </p:extLst>
  </p:cSld>
  <p:clrMapOvr>
    <a:masterClrMapping/>
  </p:clrMapOvr>
  <p:transition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 - &amp;quot;Название презентации&amp;quot;&quot;/&gt;&lt;property id=&quot;20307&quot; value=&quot;257&quot;/&gt;&lt;/object&gt;&lt;object type=&quot;3&quot; unique_id=&quot;10007&quot;&gt;&lt;property id=&quot;20148&quot; value=&quot;5&quot;/&gt;&lt;property id=&quot;20300&quot; value=&quot;Слайд 5 - &amp;quot;Системный оператор сегодня&amp;quot;&quot;/&gt;&lt;property id=&quot;20307&quot; value=&quot;276&quot;/&gt;&lt;/object&gt;&lt;object type=&quot;3&quot; unique_id=&quot;10008&quot;&gt;&lt;property id=&quot;20148&quot; value=&quot;5&quot;/&gt;&lt;property id=&quot;20300&quot; value=&quot;Слайд 7 - &amp;quot;Уровни полномочий Системного оператора&amp;quot;&quot;/&gt;&lt;property id=&quot;20307&quot; value=&quot;278&quot;/&gt;&lt;/object&gt;&lt;object type=&quot;3&quot; unique_id=&quot;10010&quot;&gt;&lt;property id=&quot;20148&quot; value=&quot;5&quot;/&gt;&lt;property id=&quot;20300&quot; value=&quot;Слайд 6 - &amp;quot;Основные функции Системного оператора&amp;quot;&quot;/&gt;&lt;property id=&quot;20307&quot; value=&quot;274&quot;/&gt;&lt;/object&gt;&lt;object type=&quot;3&quot; unique_id=&quot;11300&quot;&gt;&lt;property id=&quot;20148&quot; value=&quot;5&quot;/&gt;&lt;property id=&quot;20300&quot; value=&quot;Слайд 4 - &amp;quot;Достижение постсоветских исторических&amp;#x0D;&amp;#x0A;максимумов потребления мощности&amp;quot;&quot;/&gt;&lt;property id=&quot;20307&quot; value=&quot;285&quot;/&gt;&lt;/object&gt;&lt;object type=&quot;3&quot; unique_id=&quot;11364&quot;&gt;&lt;property id=&quot;20148&quot; value=&quot;5&quot;/&gt;&lt;property id=&quot;20300&quot; value=&quot;Слайд 8 - &amp;quot;Спасибо за внимание&amp;quot;&quot;/&gt;&lt;property id=&quot;20307&quot; value=&quot;287&quot;/&gt;&lt;/object&gt;&lt;object type=&quot;3&quot; unique_id=&quot;11385&quot;&gt;&lt;property id=&quot;20148&quot; value=&quot;5&quot;/&gt;&lt;property id=&quot;20300&quot; value=&quot;Слайд 2 - &amp;quot;Оперативно-диспетчерское управление &amp;#x0D;&amp;#x0A;Единой энергетической системой России&amp;quot;&quot;/&gt;&lt;property id=&quot;20307&quot; value=&quot;288&quot;/&gt;&lt;/object&gt;&lt;object type=&quot;3&quot; unique_id=&quot;11386&quot;&gt;&lt;property id=&quot;20148&quot; value=&quot;5&quot;/&gt;&lt;property id=&quot;20300&quot; value=&quot;Слайд 3 - &amp;quot;Объект управления.&amp;#x0D;&amp;#x0A;Основные производственные показатели ЕЭС России&amp;quot;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CC3BA27ED93842AA8B1125B6342D60" ma:contentTypeVersion="0" ma:contentTypeDescription="Создание документа." ma:contentTypeScope="" ma:versionID="aa63d3e892817da7ff589dd5bd5bd7c4">
  <xsd:schema xmlns:xsd="http://www.w3.org/2001/XMLSchema" xmlns:xs="http://www.w3.org/2001/XMLSchema" xmlns:p="http://schemas.microsoft.com/office/2006/metadata/properties" xmlns:ns2="8e7233b4-5965-433d-8056-65ca843b7609" targetNamespace="http://schemas.microsoft.com/office/2006/metadata/properties" ma:root="true" ma:fieldsID="2bc42b58e415f25862731bf6c0b2d9c4" ns2:_="">
    <xsd:import namespace="8e7233b4-5965-433d-8056-65ca843b76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PersistId" minOccurs="0"/>
                <xsd:element ref="ns2:_dlc_DocId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33b4-5965-433d-8056-65ca843b76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PersistId" ma:index="9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7233b4-5965-433d-8056-65ca843b7609">ADCXMQC75VVE-10329-2</_dlc_DocId>
    <_dlc_DocIdUrl xmlns="8e7233b4-5965-433d-8056-65ca843b7609">
      <Url>http://portal.cdu.so/ia/fstyle/_layouts/DocIdRedir.aspx?ID=ADCXMQC75VVE-10329-2</Url>
      <Description>ADCXMQC75VVE-10329-2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7D08A6E-185F-4301-9313-1722E5259EF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e7233b4-5965-433d-8056-65ca843b7609"/>
  </ds:schemaRefs>
</ds:datastoreItem>
</file>

<file path=customXml/itemProps2.xml><?xml version="1.0" encoding="utf-8"?>
<ds:datastoreItem xmlns:ds="http://schemas.openxmlformats.org/officeDocument/2006/customXml" ds:itemID="{C29C1D10-C3B8-4A62-8EB8-67B4841FA55B}">
  <ds:schemaRefs>
    <ds:schemaRef ds:uri="http://schemas.microsoft.com/office/2006/metadata/properties"/>
    <ds:schemaRef ds:uri="http://www.w3.org/2000/xmlns/"/>
    <ds:schemaRef ds:uri="8e7233b4-5965-433d-8056-65ca843b7609"/>
  </ds:schemaRefs>
</ds:datastoreItem>
</file>

<file path=customXml/itemProps3.xml><?xml version="1.0" encoding="utf-8"?>
<ds:datastoreItem xmlns:ds="http://schemas.openxmlformats.org/officeDocument/2006/customXml" ds:itemID="{678F9DBA-5A6E-4592-9990-A33D6E3665D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4B0E3BB-1333-4F3F-90DF-9321D0F1DA4A}">
  <ds:schemaRefs>
    <ds:schemaRef ds:uri="http://schemas.microsoft.com/sharepoint/event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6464</TotalTime>
  <Words>930</Words>
  <Application>Microsoft Office PowerPoint</Application>
  <PresentationFormat>Экран (4:3)</PresentationFormat>
  <Paragraphs>185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Применение CIM при формировании информационных и расчётных моделей энергосистем</vt:lpstr>
      <vt:lpstr>Технологические задачи, решаемые с использованием расчётных моделей</vt:lpstr>
      <vt:lpstr>Технологические задачи, решаемые с использованием расчётных моделей</vt:lpstr>
      <vt:lpstr>Технология сбора, передачи и обработки информации для формирования расчётных моделей</vt:lpstr>
      <vt:lpstr>Проблемы сопровождения разрозненных расчётных моделей и переход к сопровождению мастер-модели ЕЭС России в АО "СО ЕЭС" </vt:lpstr>
      <vt:lpstr>Перспективы обмена данными расчётных моделей</vt:lpstr>
      <vt:lpstr>Особенности перехода от сопровождения разрозненных расчётных моделей к сопровождению мастер-модели ЕЭС России в АО "СО ЕЭС" </vt:lpstr>
      <vt:lpstr>Технология формирования расчётных моделей на основе информационной модели ЕЭС России</vt:lpstr>
      <vt:lpstr>Особенности организации процесса сопровождения информационной модели ЕЭС России </vt:lpstr>
      <vt:lpstr>Планы организации процесса сопровождения и разработки перспективных РМ </vt:lpstr>
      <vt:lpstr>Спасибо за внимание!</vt:lpstr>
    </vt:vector>
  </TitlesOfParts>
  <Company>ОАО "СО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Неизвестный пользователь</cp:lastModifiedBy>
  <cp:revision>769</cp:revision>
  <dcterms:created xsi:type="dcterms:W3CDTF">2006-09-14T10:04:19Z</dcterms:created>
  <dcterms:modified xsi:type="dcterms:W3CDTF">2022-02-09T11:11:34Z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0x01010039CC3BA27ED93842AA8B1125B6342D60</vt:lpwstr>
  </property>
  <property fmtid="{D5CDD505-2E9C-101B-9397-08002B2CF9AE}" pid="3" name="_dlc_DocIdItemGuid">
    <vt:lpwstr>4aaab2b0-83e0-49fa-a031-adf38879464b</vt:lpwstr>
  </property>
</Properties>
</file>